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9" r:id="rId3"/>
    <p:sldId id="319" r:id="rId4"/>
    <p:sldId id="260" r:id="rId5"/>
    <p:sldId id="262" r:id="rId6"/>
    <p:sldId id="261" r:id="rId7"/>
    <p:sldId id="264" r:id="rId8"/>
    <p:sldId id="263" r:id="rId9"/>
    <p:sldId id="269" r:id="rId10"/>
    <p:sldId id="300" r:id="rId11"/>
    <p:sldId id="268" r:id="rId12"/>
    <p:sldId id="271" r:id="rId13"/>
    <p:sldId id="270" r:id="rId14"/>
    <p:sldId id="293" r:id="rId15"/>
    <p:sldId id="273" r:id="rId16"/>
    <p:sldId id="294" r:id="rId17"/>
    <p:sldId id="275" r:id="rId18"/>
    <p:sldId id="295" r:id="rId19"/>
    <p:sldId id="277" r:id="rId20"/>
    <p:sldId id="279" r:id="rId21"/>
    <p:sldId id="280" r:id="rId22"/>
    <p:sldId id="297" r:id="rId23"/>
    <p:sldId id="285" r:id="rId24"/>
    <p:sldId id="298" r:id="rId25"/>
    <p:sldId id="301" r:id="rId26"/>
    <p:sldId id="287" r:id="rId27"/>
    <p:sldId id="288" r:id="rId28"/>
    <p:sldId id="302" r:id="rId29"/>
    <p:sldId id="290" r:id="rId30"/>
    <p:sldId id="303" r:id="rId31"/>
    <p:sldId id="299" r:id="rId32"/>
    <p:sldId id="291" r:id="rId33"/>
    <p:sldId id="292" r:id="rId34"/>
    <p:sldId id="304" r:id="rId35"/>
    <p:sldId id="307" r:id="rId36"/>
    <p:sldId id="308" r:id="rId37"/>
    <p:sldId id="305" r:id="rId38"/>
    <p:sldId id="309" r:id="rId39"/>
    <p:sldId id="310" r:id="rId40"/>
    <p:sldId id="311" r:id="rId41"/>
    <p:sldId id="306" r:id="rId42"/>
    <p:sldId id="313" r:id="rId43"/>
    <p:sldId id="314" r:id="rId44"/>
    <p:sldId id="315" r:id="rId45"/>
    <p:sldId id="317" r:id="rId46"/>
    <p:sldId id="320"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4685" autoAdjust="0"/>
  </p:normalViewPr>
  <p:slideViewPr>
    <p:cSldViewPr snapToGrid="0">
      <p:cViewPr varScale="1">
        <p:scale>
          <a:sx n="45" d="100"/>
          <a:sy n="45" d="100"/>
        </p:scale>
        <p:origin x="749" y="43"/>
      </p:cViewPr>
      <p:guideLst/>
    </p:cSldViewPr>
  </p:slideViewPr>
  <p:outlineViewPr>
    <p:cViewPr>
      <p:scale>
        <a:sx n="33" d="100"/>
        <a:sy n="33" d="100"/>
      </p:scale>
      <p:origin x="0" y="-219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05317A-4ABE-431B-8AF6-5CAD3B9E7A01}" type="datetimeFigureOut">
              <a:rPr lang="en-US" smtClean="0"/>
              <a:t>28-Apr-23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E72D4-4E1A-4300-9B1D-8C6EC457B6BF}" type="slidenum">
              <a:rPr lang="en-US" smtClean="0"/>
              <a:t>‹#›</a:t>
            </a:fld>
            <a:endParaRPr lang="en-US"/>
          </a:p>
        </p:txBody>
      </p:sp>
    </p:spTree>
    <p:extLst>
      <p:ext uri="{BB962C8B-B14F-4D97-AF65-F5344CB8AC3E}">
        <p14:creationId xmlns:p14="http://schemas.microsoft.com/office/powerpoint/2010/main" val="2066657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05317A-4ABE-431B-8AF6-5CAD3B9E7A01}" type="datetimeFigureOut">
              <a:rPr lang="en-US" smtClean="0"/>
              <a:t>28-Apr-23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E72D4-4E1A-4300-9B1D-8C6EC457B6BF}" type="slidenum">
              <a:rPr lang="en-US" smtClean="0"/>
              <a:t>‹#›</a:t>
            </a:fld>
            <a:endParaRPr lang="en-US"/>
          </a:p>
        </p:txBody>
      </p:sp>
    </p:spTree>
    <p:extLst>
      <p:ext uri="{BB962C8B-B14F-4D97-AF65-F5344CB8AC3E}">
        <p14:creationId xmlns:p14="http://schemas.microsoft.com/office/powerpoint/2010/main" val="4132789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05317A-4ABE-431B-8AF6-5CAD3B9E7A01}" type="datetimeFigureOut">
              <a:rPr lang="en-US" smtClean="0"/>
              <a:t>28-Apr-23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E72D4-4E1A-4300-9B1D-8C6EC457B6BF}" type="slidenum">
              <a:rPr lang="en-US" smtClean="0"/>
              <a:t>‹#›</a:t>
            </a:fld>
            <a:endParaRPr lang="en-US"/>
          </a:p>
        </p:txBody>
      </p:sp>
    </p:spTree>
    <p:extLst>
      <p:ext uri="{BB962C8B-B14F-4D97-AF65-F5344CB8AC3E}">
        <p14:creationId xmlns:p14="http://schemas.microsoft.com/office/powerpoint/2010/main" val="3924072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05317A-4ABE-431B-8AF6-5CAD3B9E7A01}" type="datetimeFigureOut">
              <a:rPr lang="en-US" smtClean="0"/>
              <a:t>28-Apr-23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E72D4-4E1A-4300-9B1D-8C6EC457B6BF}" type="slidenum">
              <a:rPr lang="en-US" smtClean="0"/>
              <a:t>‹#›</a:t>
            </a:fld>
            <a:endParaRPr lang="en-US"/>
          </a:p>
        </p:txBody>
      </p:sp>
    </p:spTree>
    <p:extLst>
      <p:ext uri="{BB962C8B-B14F-4D97-AF65-F5344CB8AC3E}">
        <p14:creationId xmlns:p14="http://schemas.microsoft.com/office/powerpoint/2010/main" val="1951036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05317A-4ABE-431B-8AF6-5CAD3B9E7A01}" type="datetimeFigureOut">
              <a:rPr lang="en-US" smtClean="0"/>
              <a:t>28-Apr-23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E72D4-4E1A-4300-9B1D-8C6EC457B6BF}" type="slidenum">
              <a:rPr lang="en-US" smtClean="0"/>
              <a:t>‹#›</a:t>
            </a:fld>
            <a:endParaRPr lang="en-US"/>
          </a:p>
        </p:txBody>
      </p:sp>
    </p:spTree>
    <p:extLst>
      <p:ext uri="{BB962C8B-B14F-4D97-AF65-F5344CB8AC3E}">
        <p14:creationId xmlns:p14="http://schemas.microsoft.com/office/powerpoint/2010/main" val="301083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05317A-4ABE-431B-8AF6-5CAD3B9E7A01}" type="datetimeFigureOut">
              <a:rPr lang="en-US" smtClean="0"/>
              <a:t>28-Apr-23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AE72D4-4E1A-4300-9B1D-8C6EC457B6BF}" type="slidenum">
              <a:rPr lang="en-US" smtClean="0"/>
              <a:t>‹#›</a:t>
            </a:fld>
            <a:endParaRPr lang="en-US"/>
          </a:p>
        </p:txBody>
      </p:sp>
    </p:spTree>
    <p:extLst>
      <p:ext uri="{BB962C8B-B14F-4D97-AF65-F5344CB8AC3E}">
        <p14:creationId xmlns:p14="http://schemas.microsoft.com/office/powerpoint/2010/main" val="30551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05317A-4ABE-431B-8AF6-5CAD3B9E7A01}" type="datetimeFigureOut">
              <a:rPr lang="en-US" smtClean="0"/>
              <a:t>28-Apr-23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AE72D4-4E1A-4300-9B1D-8C6EC457B6BF}" type="slidenum">
              <a:rPr lang="en-US" smtClean="0"/>
              <a:t>‹#›</a:t>
            </a:fld>
            <a:endParaRPr lang="en-US"/>
          </a:p>
        </p:txBody>
      </p:sp>
    </p:spTree>
    <p:extLst>
      <p:ext uri="{BB962C8B-B14F-4D97-AF65-F5344CB8AC3E}">
        <p14:creationId xmlns:p14="http://schemas.microsoft.com/office/powerpoint/2010/main" val="1049394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05317A-4ABE-431B-8AF6-5CAD3B9E7A01}" type="datetimeFigureOut">
              <a:rPr lang="en-US" smtClean="0"/>
              <a:t>28-Apr-23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AE72D4-4E1A-4300-9B1D-8C6EC457B6BF}" type="slidenum">
              <a:rPr lang="en-US" smtClean="0"/>
              <a:t>‹#›</a:t>
            </a:fld>
            <a:endParaRPr lang="en-US"/>
          </a:p>
        </p:txBody>
      </p:sp>
    </p:spTree>
    <p:extLst>
      <p:ext uri="{BB962C8B-B14F-4D97-AF65-F5344CB8AC3E}">
        <p14:creationId xmlns:p14="http://schemas.microsoft.com/office/powerpoint/2010/main" val="2719680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05317A-4ABE-431B-8AF6-5CAD3B9E7A01}" type="datetimeFigureOut">
              <a:rPr lang="en-US" smtClean="0"/>
              <a:t>28-Apr-23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AE72D4-4E1A-4300-9B1D-8C6EC457B6BF}" type="slidenum">
              <a:rPr lang="en-US" smtClean="0"/>
              <a:t>‹#›</a:t>
            </a:fld>
            <a:endParaRPr lang="en-US"/>
          </a:p>
        </p:txBody>
      </p:sp>
    </p:spTree>
    <p:extLst>
      <p:ext uri="{BB962C8B-B14F-4D97-AF65-F5344CB8AC3E}">
        <p14:creationId xmlns:p14="http://schemas.microsoft.com/office/powerpoint/2010/main" val="1984830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05317A-4ABE-431B-8AF6-5CAD3B9E7A01}" type="datetimeFigureOut">
              <a:rPr lang="en-US" smtClean="0"/>
              <a:t>28-Apr-23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AE72D4-4E1A-4300-9B1D-8C6EC457B6BF}" type="slidenum">
              <a:rPr lang="en-US" smtClean="0"/>
              <a:t>‹#›</a:t>
            </a:fld>
            <a:endParaRPr lang="en-US"/>
          </a:p>
        </p:txBody>
      </p:sp>
    </p:spTree>
    <p:extLst>
      <p:ext uri="{BB962C8B-B14F-4D97-AF65-F5344CB8AC3E}">
        <p14:creationId xmlns:p14="http://schemas.microsoft.com/office/powerpoint/2010/main" val="1853374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05317A-4ABE-431B-8AF6-5CAD3B9E7A01}" type="datetimeFigureOut">
              <a:rPr lang="en-US" smtClean="0"/>
              <a:t>28-Apr-23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AE72D4-4E1A-4300-9B1D-8C6EC457B6BF}" type="slidenum">
              <a:rPr lang="en-US" smtClean="0"/>
              <a:t>‹#›</a:t>
            </a:fld>
            <a:endParaRPr lang="en-US"/>
          </a:p>
        </p:txBody>
      </p:sp>
    </p:spTree>
    <p:extLst>
      <p:ext uri="{BB962C8B-B14F-4D97-AF65-F5344CB8AC3E}">
        <p14:creationId xmlns:p14="http://schemas.microsoft.com/office/powerpoint/2010/main" val="1051667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05317A-4ABE-431B-8AF6-5CAD3B9E7A01}" type="datetimeFigureOut">
              <a:rPr lang="en-US" smtClean="0"/>
              <a:t>28-Apr-23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AE72D4-4E1A-4300-9B1D-8C6EC457B6BF}" type="slidenum">
              <a:rPr lang="en-US" smtClean="0"/>
              <a:t>‹#›</a:t>
            </a:fld>
            <a:endParaRPr lang="en-US"/>
          </a:p>
        </p:txBody>
      </p:sp>
    </p:spTree>
    <p:extLst>
      <p:ext uri="{BB962C8B-B14F-4D97-AF65-F5344CB8AC3E}">
        <p14:creationId xmlns:p14="http://schemas.microsoft.com/office/powerpoint/2010/main" val="1921945650"/>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devglan.com/programming/mongodb-tutorials"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vintage gray game console and joystick">
            <a:extLst>
              <a:ext uri="{FF2B5EF4-FFF2-40B4-BE49-F238E27FC236}">
                <a16:creationId xmlns:a16="http://schemas.microsoft.com/office/drawing/2014/main" id="{DE4DB423-F72C-8A11-9379-AEDEB05300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32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E5F83C7-CE3C-F971-AA1C-45D1FDFCD4F6}"/>
              </a:ext>
            </a:extLst>
          </p:cNvPr>
          <p:cNvSpPr>
            <a:spLocks noGrp="1"/>
          </p:cNvSpPr>
          <p:nvPr>
            <p:ph type="ctrTitle"/>
          </p:nvPr>
        </p:nvSpPr>
        <p:spPr>
          <a:xfrm>
            <a:off x="481029" y="1050535"/>
            <a:ext cx="5747721" cy="3204134"/>
          </a:xfrm>
        </p:spPr>
        <p:txBody>
          <a:bodyPr anchor="b">
            <a:normAutofit/>
          </a:bodyPr>
          <a:lstStyle/>
          <a:p>
            <a:pPr algn="l"/>
            <a:r>
              <a:rPr lang="en-US" sz="5400" b="1" dirty="0" err="1">
                <a:latin typeface="Century Gothic" panose="020B0502020202020204" pitchFamily="34" charset="0"/>
                <a:ea typeface="Microsoft YaHei Light" panose="020B0502040204020203" pitchFamily="34" charset="-122"/>
              </a:rPr>
              <a:t>DevSpace</a:t>
            </a:r>
            <a:r>
              <a:rPr lang="en-US" sz="5400" dirty="0">
                <a:latin typeface="Century Gothic" panose="020B0502020202020204" pitchFamily="34" charset="0"/>
                <a:ea typeface="Microsoft YaHei Light" panose="020B0502040204020203" pitchFamily="34" charset="-122"/>
              </a:rPr>
              <a:t> : </a:t>
            </a:r>
            <a:br>
              <a:rPr lang="en-US" sz="4400" dirty="0">
                <a:latin typeface="Century Gothic" panose="020B0502020202020204" pitchFamily="34" charset="0"/>
                <a:ea typeface="Microsoft YaHei Light" panose="020B0502040204020203" pitchFamily="34" charset="-122"/>
              </a:rPr>
            </a:br>
            <a:r>
              <a:rPr lang="en-US" sz="4400" dirty="0">
                <a:latin typeface="Century Gothic" panose="020B0502020202020204" pitchFamily="34" charset="0"/>
                <a:ea typeface="Microsoft YaHei Light" panose="020B0502040204020203" pitchFamily="34" charset="-122"/>
              </a:rPr>
              <a:t>A Full Stack Social Media app for Developers</a:t>
            </a:r>
          </a:p>
        </p:txBody>
      </p:sp>
      <p:sp>
        <p:nvSpPr>
          <p:cNvPr id="14" name="TextBox 13">
            <a:extLst>
              <a:ext uri="{FF2B5EF4-FFF2-40B4-BE49-F238E27FC236}">
                <a16:creationId xmlns:a16="http://schemas.microsoft.com/office/drawing/2014/main" id="{8F6BE9D0-1605-CED6-F63C-BAB72B02FA26}"/>
              </a:ext>
            </a:extLst>
          </p:cNvPr>
          <p:cNvSpPr txBox="1"/>
          <p:nvPr/>
        </p:nvSpPr>
        <p:spPr>
          <a:xfrm>
            <a:off x="2679480" y="4863058"/>
            <a:ext cx="3326860" cy="369332"/>
          </a:xfrm>
          <a:prstGeom prst="rect">
            <a:avLst/>
          </a:prstGeom>
          <a:noFill/>
        </p:spPr>
        <p:txBody>
          <a:bodyPr wrap="square" rtlCol="0">
            <a:spAutoFit/>
          </a:bodyPr>
          <a:lstStyle/>
          <a:p>
            <a:r>
              <a:rPr lang="en-US" dirty="0">
                <a:latin typeface="Century Gothic" panose="020B0502020202020204" pitchFamily="34" charset="0"/>
              </a:rPr>
              <a:t>- Vimal Kunwar</a:t>
            </a:r>
          </a:p>
        </p:txBody>
      </p:sp>
    </p:spTree>
    <p:extLst>
      <p:ext uri="{BB962C8B-B14F-4D97-AF65-F5344CB8AC3E}">
        <p14:creationId xmlns:p14="http://schemas.microsoft.com/office/powerpoint/2010/main" val="30918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B382-1BA4-0028-20E5-B13437D910AB}"/>
              </a:ext>
            </a:extLst>
          </p:cNvPr>
          <p:cNvSpPr>
            <a:spLocks noGrp="1"/>
          </p:cNvSpPr>
          <p:nvPr>
            <p:ph type="title"/>
          </p:nvPr>
        </p:nvSpPr>
        <p:spPr>
          <a:xfrm>
            <a:off x="4241800" y="2766218"/>
            <a:ext cx="3708400" cy="1325563"/>
          </a:xfrm>
        </p:spPr>
        <p:txBody>
          <a:bodyPr/>
          <a:lstStyle/>
          <a:p>
            <a:pPr algn="ctr"/>
            <a:r>
              <a:rPr lang="en-US" dirty="0">
                <a:latin typeface="Century Gothic" panose="020B0502020202020204" pitchFamily="34" charset="0"/>
              </a:rPr>
              <a:t>Login Page</a:t>
            </a:r>
          </a:p>
        </p:txBody>
      </p:sp>
    </p:spTree>
    <p:extLst>
      <p:ext uri="{BB962C8B-B14F-4D97-AF65-F5344CB8AC3E}">
        <p14:creationId xmlns:p14="http://schemas.microsoft.com/office/powerpoint/2010/main" val="576695780"/>
      </p:ext>
    </p:extLst>
  </p:cSld>
  <p:clrMapOvr>
    <a:masterClrMapping/>
  </p:clrMapOvr>
  <mc:AlternateContent xmlns:mc="http://schemas.openxmlformats.org/markup-compatibility/2006" xmlns:p14="http://schemas.microsoft.com/office/powerpoint/2010/main">
    <mc:Choice Requires="p14">
      <p:transition spd="slow" p14:dur="800" advClick="0" advTm="200">
        <p14:flythrough dir="out"/>
      </p:transition>
    </mc:Choice>
    <mc:Fallback xmlns="">
      <p:transition spd="slow" advClick="0" advTm="2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B382-1BA4-0028-20E5-B13437D910AB}"/>
              </a:ext>
            </a:extLst>
          </p:cNvPr>
          <p:cNvSpPr>
            <a:spLocks noGrp="1"/>
          </p:cNvSpPr>
          <p:nvPr>
            <p:ph type="title"/>
          </p:nvPr>
        </p:nvSpPr>
        <p:spPr>
          <a:xfrm>
            <a:off x="4241800" y="2766218"/>
            <a:ext cx="3708400" cy="1325563"/>
          </a:xfrm>
        </p:spPr>
        <p:txBody>
          <a:bodyPr/>
          <a:lstStyle/>
          <a:p>
            <a:pPr algn="ctr"/>
            <a:r>
              <a:rPr lang="en-US" dirty="0">
                <a:latin typeface="Century Gothic" panose="020B0502020202020204" pitchFamily="34" charset="0"/>
              </a:rPr>
              <a:t>Home Page</a:t>
            </a:r>
          </a:p>
        </p:txBody>
      </p:sp>
    </p:spTree>
    <p:extLst>
      <p:ext uri="{BB962C8B-B14F-4D97-AF65-F5344CB8AC3E}">
        <p14:creationId xmlns:p14="http://schemas.microsoft.com/office/powerpoint/2010/main" val="85085866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73205E2C-74BB-D5E2-EE7C-09E53479FFFE}"/>
              </a:ext>
            </a:extLst>
          </p:cNvPr>
          <p:cNvPicPr>
            <a:picLocks noChangeAspect="1"/>
          </p:cNvPicPr>
          <p:nvPr/>
        </p:nvPicPr>
        <p:blipFill rotWithShape="1">
          <a:blip r:embed="rId2">
            <a:extLst>
              <a:ext uri="{28A0092B-C50C-407E-A947-70E740481C1C}">
                <a14:useLocalDpi xmlns:a14="http://schemas.microsoft.com/office/drawing/2010/main" val="0"/>
              </a:ext>
            </a:extLst>
          </a:blip>
          <a:srcRect r="1094"/>
          <a:stretch/>
        </p:blipFill>
        <p:spPr>
          <a:xfrm>
            <a:off x="401320" y="225742"/>
            <a:ext cx="11389360" cy="6406515"/>
          </a:xfrm>
          <a:prstGeom prst="rect">
            <a:avLst/>
          </a:prstGeom>
        </p:spPr>
      </p:pic>
      <p:cxnSp>
        <p:nvCxnSpPr>
          <p:cNvPr id="3" name="Connector: Elbow 2">
            <a:extLst>
              <a:ext uri="{FF2B5EF4-FFF2-40B4-BE49-F238E27FC236}">
                <a16:creationId xmlns:a16="http://schemas.microsoft.com/office/drawing/2014/main" id="{42B4EDCA-9E1D-313D-0EDE-A04999BAE996}"/>
              </a:ext>
            </a:extLst>
          </p:cNvPr>
          <p:cNvCxnSpPr>
            <a:cxnSpLocks/>
          </p:cNvCxnSpPr>
          <p:nvPr/>
        </p:nvCxnSpPr>
        <p:spPr>
          <a:xfrm rot="5400000" flipH="1" flipV="1">
            <a:off x="-72049" y="-723793"/>
            <a:ext cx="1732381" cy="127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6B13B11-8DAD-8526-DC3F-2BAD1FF73329}"/>
              </a:ext>
            </a:extLst>
          </p:cNvPr>
          <p:cNvSpPr/>
          <p:nvPr/>
        </p:nvSpPr>
        <p:spPr>
          <a:xfrm>
            <a:off x="248061" y="148747"/>
            <a:ext cx="11695878" cy="72570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432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6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6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73205E2C-74BB-D5E2-EE7C-09E53479FFFE}"/>
              </a:ext>
            </a:extLst>
          </p:cNvPr>
          <p:cNvPicPr>
            <a:picLocks noChangeAspect="1"/>
          </p:cNvPicPr>
          <p:nvPr/>
        </p:nvPicPr>
        <p:blipFill rotWithShape="1">
          <a:blip r:embed="rId2">
            <a:extLst>
              <a:ext uri="{28A0092B-C50C-407E-A947-70E740481C1C}">
                <a14:useLocalDpi xmlns:a14="http://schemas.microsoft.com/office/drawing/2010/main" val="0"/>
              </a:ext>
            </a:extLst>
          </a:blip>
          <a:srcRect r="2106" b="88973"/>
          <a:stretch/>
        </p:blipFill>
        <p:spPr>
          <a:xfrm>
            <a:off x="459592" y="998100"/>
            <a:ext cx="11272816" cy="706414"/>
          </a:xfrm>
          <a:prstGeom prst="rect">
            <a:avLst/>
          </a:prstGeom>
        </p:spPr>
      </p:pic>
      <p:sp>
        <p:nvSpPr>
          <p:cNvPr id="5" name="TextBox 4">
            <a:extLst>
              <a:ext uri="{FF2B5EF4-FFF2-40B4-BE49-F238E27FC236}">
                <a16:creationId xmlns:a16="http://schemas.microsoft.com/office/drawing/2014/main" id="{7858814D-6CEE-E1A9-6C2A-5239502534BA}"/>
              </a:ext>
            </a:extLst>
          </p:cNvPr>
          <p:cNvSpPr txBox="1"/>
          <p:nvPr/>
        </p:nvSpPr>
        <p:spPr>
          <a:xfrm>
            <a:off x="1398865" y="2210574"/>
            <a:ext cx="9704563" cy="4647426"/>
          </a:xfrm>
          <a:prstGeom prst="rect">
            <a:avLst/>
          </a:prstGeom>
          <a:noFill/>
        </p:spPr>
        <p:txBody>
          <a:bodyPr wrap="square" rtlCol="0">
            <a:spAutoFit/>
          </a:bodyPr>
          <a:lstStyle/>
          <a:p>
            <a:r>
              <a:rPr lang="en-US" sz="2800" dirty="0">
                <a:latin typeface="Century Gothic" panose="020B0502020202020204" pitchFamily="34" charset="0"/>
              </a:rPr>
              <a:t>NAVBAR COMPONENT </a:t>
            </a:r>
            <a:br>
              <a:rPr lang="en-US" sz="2800" dirty="0">
                <a:latin typeface="Century Gothic" panose="020B0502020202020204" pitchFamily="34" charset="0"/>
              </a:rPr>
            </a:br>
            <a:endParaRPr lang="en-US" sz="2800" dirty="0">
              <a:latin typeface="Century Gothic" panose="020B0502020202020204" pitchFamily="34" charset="0"/>
            </a:endParaRPr>
          </a:p>
          <a:p>
            <a:pPr marL="285750" indent="-285750">
              <a:buFont typeface="Arial" panose="020B0604020202020204" pitchFamily="34" charset="0"/>
              <a:buChar char="•"/>
            </a:pPr>
            <a:r>
              <a:rPr lang="en-US" sz="2000" dirty="0">
                <a:latin typeface="Century Gothic" panose="020B0502020202020204" pitchFamily="34" charset="0"/>
              </a:rPr>
              <a:t>App Logo – Devspace app logo is shown at the left side of the navbar.</a:t>
            </a:r>
          </a:p>
          <a:p>
            <a:pPr marL="285750" indent="-285750">
              <a:buFont typeface="Arial" panose="020B0604020202020204" pitchFamily="34" charset="0"/>
              <a:buChar char="•"/>
            </a:pPr>
            <a:r>
              <a:rPr lang="en-US" sz="2000" dirty="0">
                <a:latin typeface="Century Gothic" panose="020B0502020202020204" pitchFamily="34" charset="0"/>
              </a:rPr>
              <a:t>Search Bar – A search functionality is added which can be used to search people, communities and companies on the app.</a:t>
            </a:r>
          </a:p>
          <a:p>
            <a:pPr marL="285750" indent="-285750">
              <a:buFont typeface="Arial" panose="020B0604020202020204" pitchFamily="34" charset="0"/>
              <a:buChar char="•"/>
            </a:pPr>
            <a:r>
              <a:rPr lang="en-US" sz="2000" dirty="0">
                <a:latin typeface="Century Gothic" panose="020B0502020202020204" pitchFamily="34" charset="0"/>
              </a:rPr>
              <a:t>Icons –</a:t>
            </a:r>
          </a:p>
          <a:p>
            <a:pPr marL="742950" lvl="1" indent="-285750">
              <a:buFont typeface="Arial" panose="020B0604020202020204" pitchFamily="34" charset="0"/>
              <a:buChar char="•"/>
            </a:pPr>
            <a:r>
              <a:rPr lang="en-US" sz="2000" dirty="0">
                <a:latin typeface="Century Gothic" panose="020B0502020202020204" pitchFamily="34" charset="0"/>
              </a:rPr>
              <a:t>Mode Icon – with this the user can switch between light or dark mode.</a:t>
            </a:r>
          </a:p>
          <a:p>
            <a:pPr marL="742950" lvl="1" indent="-285750">
              <a:buFont typeface="Arial" panose="020B0604020202020204" pitchFamily="34" charset="0"/>
              <a:buChar char="•"/>
            </a:pPr>
            <a:r>
              <a:rPr lang="en-US" sz="2000" dirty="0">
                <a:latin typeface="Century Gothic" panose="020B0502020202020204" pitchFamily="34" charset="0"/>
              </a:rPr>
              <a:t>Notification Icon – can be used to check new notifications.</a:t>
            </a:r>
          </a:p>
          <a:p>
            <a:pPr marL="742950" lvl="1" indent="-285750">
              <a:buFont typeface="Arial" panose="020B0604020202020204" pitchFamily="34" charset="0"/>
              <a:buChar char="•"/>
            </a:pPr>
            <a:r>
              <a:rPr lang="en-US" sz="2000" dirty="0">
                <a:latin typeface="Century Gothic" panose="020B0502020202020204" pitchFamily="34" charset="0"/>
              </a:rPr>
              <a:t>Message Icon – can be used to open up conversation menu.</a:t>
            </a:r>
          </a:p>
          <a:p>
            <a:pPr marL="742950" lvl="1" indent="-285750">
              <a:buFont typeface="Arial" panose="020B0604020202020204" pitchFamily="34" charset="0"/>
              <a:buChar char="•"/>
            </a:pPr>
            <a:r>
              <a:rPr lang="en-US" sz="2000" dirty="0">
                <a:latin typeface="Century Gothic" panose="020B0502020202020204" pitchFamily="34" charset="0"/>
              </a:rPr>
              <a:t>About us icon – can be used to know more about </a:t>
            </a:r>
            <a:r>
              <a:rPr lang="en-US" sz="2000" dirty="0" err="1">
                <a:latin typeface="Century Gothic" panose="020B0502020202020204" pitchFamily="34" charset="0"/>
              </a:rPr>
              <a:t>DevSpace</a:t>
            </a:r>
            <a:r>
              <a:rPr lang="en-US" sz="2000" dirty="0">
                <a:latin typeface="Century Gothic" panose="020B0502020202020204" pitchFamily="34" charset="0"/>
              </a:rPr>
              <a:t>.</a:t>
            </a:r>
          </a:p>
          <a:p>
            <a:pPr marL="285750" indent="-285750">
              <a:buFont typeface="Arial" panose="020B0604020202020204" pitchFamily="34" charset="0"/>
              <a:buChar char="•"/>
            </a:pPr>
            <a:r>
              <a:rPr lang="en-US" sz="2000" dirty="0">
                <a:latin typeface="Century Gothic" panose="020B0502020202020204" pitchFamily="34" charset="0"/>
              </a:rPr>
              <a:t>User Profile – expands to show the current user and the option to log out.</a:t>
            </a:r>
          </a:p>
          <a:p>
            <a:pPr marL="285750" indent="-285750">
              <a:buFont typeface="Arial" panose="020B0604020202020204" pitchFamily="34" charset="0"/>
              <a:buChar char="•"/>
            </a:pPr>
            <a:endParaRPr lang="en-US" sz="2000" dirty="0">
              <a:latin typeface="Century Gothic" panose="020B0502020202020204" pitchFamily="34" charset="0"/>
            </a:endParaRPr>
          </a:p>
          <a:p>
            <a:pPr marL="742950" lvl="1" indent="-285750">
              <a:buFont typeface="Arial" panose="020B0604020202020204" pitchFamily="34" charset="0"/>
              <a:buChar char="•"/>
            </a:pPr>
            <a:endParaRPr lang="en-US" sz="2000" dirty="0">
              <a:latin typeface="Century Gothic" panose="020B0502020202020204" pitchFamily="34" charset="0"/>
            </a:endParaRPr>
          </a:p>
          <a:p>
            <a:pPr marL="742950" lvl="1" indent="-285750">
              <a:buFont typeface="Arial" panose="020B0604020202020204" pitchFamily="34" charset="0"/>
              <a:buChar char="•"/>
            </a:pPr>
            <a:endParaRPr lang="en-US" sz="2000" dirty="0">
              <a:latin typeface="Century Gothic" panose="020B0502020202020204" pitchFamily="34" charset="0"/>
            </a:endParaRPr>
          </a:p>
        </p:txBody>
      </p:sp>
      <p:cxnSp>
        <p:nvCxnSpPr>
          <p:cNvPr id="6" name="Connector: Elbow 5">
            <a:extLst>
              <a:ext uri="{FF2B5EF4-FFF2-40B4-BE49-F238E27FC236}">
                <a16:creationId xmlns:a16="http://schemas.microsoft.com/office/drawing/2014/main" id="{F8E201B8-8532-C929-7AC8-2214DC2FC85D}"/>
              </a:ext>
            </a:extLst>
          </p:cNvPr>
          <p:cNvCxnSpPr>
            <a:cxnSpLocks/>
          </p:cNvCxnSpPr>
          <p:nvPr/>
        </p:nvCxnSpPr>
        <p:spPr>
          <a:xfrm rot="16200000" flipV="1">
            <a:off x="-1862441" y="4353600"/>
            <a:ext cx="5772735" cy="474564"/>
          </a:xfrm>
          <a:prstGeom prst="bentConnector3">
            <a:avLst>
              <a:gd name="adj1" fmla="val -52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523308"/>
      </p:ext>
    </p:extLst>
  </p:cSld>
  <p:clrMapOvr>
    <a:masterClrMapping/>
  </p:clrMapOvr>
  <p:transition spd="slow">
    <p:push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73205E2C-74BB-D5E2-EE7C-09E53479FFFE}"/>
              </a:ext>
            </a:extLst>
          </p:cNvPr>
          <p:cNvPicPr>
            <a:picLocks noChangeAspect="1"/>
          </p:cNvPicPr>
          <p:nvPr/>
        </p:nvPicPr>
        <p:blipFill rotWithShape="1">
          <a:blip r:embed="rId2">
            <a:extLst>
              <a:ext uri="{28A0092B-C50C-407E-A947-70E740481C1C}">
                <a14:useLocalDpi xmlns:a14="http://schemas.microsoft.com/office/drawing/2010/main" val="0"/>
              </a:ext>
            </a:extLst>
          </a:blip>
          <a:srcRect r="1094"/>
          <a:stretch/>
        </p:blipFill>
        <p:spPr>
          <a:xfrm>
            <a:off x="401320" y="225742"/>
            <a:ext cx="11389360" cy="6406515"/>
          </a:xfrm>
          <a:prstGeom prst="rect">
            <a:avLst/>
          </a:prstGeom>
        </p:spPr>
      </p:pic>
      <p:sp>
        <p:nvSpPr>
          <p:cNvPr id="2" name="Rectangle 1">
            <a:extLst>
              <a:ext uri="{FF2B5EF4-FFF2-40B4-BE49-F238E27FC236}">
                <a16:creationId xmlns:a16="http://schemas.microsoft.com/office/drawing/2014/main" id="{499D1F85-74F7-8F9E-3791-AC5FEF6CC374}"/>
              </a:ext>
            </a:extLst>
          </p:cNvPr>
          <p:cNvSpPr/>
          <p:nvPr/>
        </p:nvSpPr>
        <p:spPr>
          <a:xfrm>
            <a:off x="914400" y="924560"/>
            <a:ext cx="2946400" cy="4064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Connector: Elbow 2">
            <a:extLst>
              <a:ext uri="{FF2B5EF4-FFF2-40B4-BE49-F238E27FC236}">
                <a16:creationId xmlns:a16="http://schemas.microsoft.com/office/drawing/2014/main" id="{42B4EDCA-9E1D-313D-0EDE-A04999BAE996}"/>
              </a:ext>
            </a:extLst>
          </p:cNvPr>
          <p:cNvCxnSpPr>
            <a:cxnSpLocks/>
          </p:cNvCxnSpPr>
          <p:nvPr/>
        </p:nvCxnSpPr>
        <p:spPr>
          <a:xfrm rot="5400000" flipH="1" flipV="1">
            <a:off x="-72049" y="-723790"/>
            <a:ext cx="1732381" cy="1270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ACA7DBBC-36A5-1E64-8A3B-FCACB9BBBE63}"/>
              </a:ext>
            </a:extLst>
          </p:cNvPr>
          <p:cNvCxnSpPr>
            <a:cxnSpLocks/>
          </p:cNvCxnSpPr>
          <p:nvPr/>
        </p:nvCxnSpPr>
        <p:spPr>
          <a:xfrm rot="10800000" flipV="1">
            <a:off x="-985516" y="1188720"/>
            <a:ext cx="1899916" cy="1280164"/>
          </a:xfrm>
          <a:prstGeom prst="bentConnector3">
            <a:avLst>
              <a:gd name="adj1" fmla="val 6818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CAE6EC73-C8CD-BFB3-8A5A-0E4BCC14482D}"/>
              </a:ext>
            </a:extLst>
          </p:cNvPr>
          <p:cNvCxnSpPr>
            <a:cxnSpLocks/>
          </p:cNvCxnSpPr>
          <p:nvPr/>
        </p:nvCxnSpPr>
        <p:spPr>
          <a:xfrm rot="16200000" flipV="1">
            <a:off x="122894" y="133054"/>
            <a:ext cx="1456407" cy="126605"/>
          </a:xfrm>
          <a:prstGeom prst="bentConnector3">
            <a:avLst>
              <a:gd name="adj1" fmla="val -790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94540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73205E2C-74BB-D5E2-EE7C-09E53479FFFE}"/>
              </a:ext>
            </a:extLst>
          </p:cNvPr>
          <p:cNvPicPr>
            <a:picLocks noChangeAspect="1"/>
          </p:cNvPicPr>
          <p:nvPr/>
        </p:nvPicPr>
        <p:blipFill rotWithShape="1">
          <a:blip r:embed="rId2">
            <a:extLst>
              <a:ext uri="{28A0092B-C50C-407E-A947-70E740481C1C}">
                <a14:useLocalDpi xmlns:a14="http://schemas.microsoft.com/office/drawing/2010/main" val="0"/>
              </a:ext>
            </a:extLst>
          </a:blip>
          <a:srcRect l="4533" t="10473" r="69794" b="25230"/>
          <a:stretch/>
        </p:blipFill>
        <p:spPr>
          <a:xfrm>
            <a:off x="710214" y="1072498"/>
            <a:ext cx="3382392" cy="4713003"/>
          </a:xfrm>
          <a:prstGeom prst="rect">
            <a:avLst/>
          </a:prstGeom>
        </p:spPr>
      </p:pic>
      <p:sp>
        <p:nvSpPr>
          <p:cNvPr id="2" name="TextBox 1">
            <a:extLst>
              <a:ext uri="{FF2B5EF4-FFF2-40B4-BE49-F238E27FC236}">
                <a16:creationId xmlns:a16="http://schemas.microsoft.com/office/drawing/2014/main" id="{D2BCDCD3-432F-C3FF-42D2-D3E9D5C64408}"/>
              </a:ext>
            </a:extLst>
          </p:cNvPr>
          <p:cNvSpPr txBox="1"/>
          <p:nvPr/>
        </p:nvSpPr>
        <p:spPr>
          <a:xfrm>
            <a:off x="4390010" y="1304672"/>
            <a:ext cx="7418771" cy="4955203"/>
          </a:xfrm>
          <a:prstGeom prst="rect">
            <a:avLst/>
          </a:prstGeom>
          <a:noFill/>
        </p:spPr>
        <p:txBody>
          <a:bodyPr wrap="square" rtlCol="0">
            <a:spAutoFit/>
          </a:bodyPr>
          <a:lstStyle/>
          <a:p>
            <a:r>
              <a:rPr lang="en-US" sz="2800" dirty="0">
                <a:latin typeface="Century Gothic" panose="020B0502020202020204" pitchFamily="34" charset="0"/>
              </a:rPr>
              <a:t>USER WIDGET</a:t>
            </a:r>
            <a:br>
              <a:rPr lang="en-US" sz="2800" dirty="0">
                <a:latin typeface="Century Gothic" panose="020B0502020202020204" pitchFamily="34" charset="0"/>
              </a:rPr>
            </a:br>
            <a:endParaRPr lang="en-US" sz="2800" dirty="0">
              <a:latin typeface="Century Gothic" panose="020B0502020202020204" pitchFamily="34" charset="0"/>
            </a:endParaRPr>
          </a:p>
          <a:p>
            <a:pPr marL="285750" indent="-285750">
              <a:buFont typeface="Arial" panose="020B0604020202020204" pitchFamily="34" charset="0"/>
              <a:buChar char="•"/>
            </a:pPr>
            <a:r>
              <a:rPr lang="en-US" sz="2000" dirty="0">
                <a:latin typeface="Century Gothic" panose="020B0502020202020204" pitchFamily="34" charset="0"/>
              </a:rPr>
              <a:t>Username Section – This includes the profile photo, username and the number of connections the user has. </a:t>
            </a:r>
          </a:p>
          <a:p>
            <a:pPr marL="285750" indent="-285750">
              <a:buFont typeface="Arial" panose="020B0604020202020204" pitchFamily="34" charset="0"/>
              <a:buChar char="•"/>
            </a:pPr>
            <a:r>
              <a:rPr lang="en-US" sz="2000" dirty="0">
                <a:latin typeface="Century Gothic" panose="020B0502020202020204" pitchFamily="34" charset="0"/>
              </a:rPr>
              <a:t>User Info – This section shows the current location and job of the user.</a:t>
            </a:r>
          </a:p>
          <a:p>
            <a:pPr marL="285750" indent="-285750">
              <a:buFont typeface="Arial" panose="020B0604020202020204" pitchFamily="34" charset="0"/>
              <a:buChar char="•"/>
            </a:pPr>
            <a:r>
              <a:rPr lang="en-US" sz="2000" dirty="0">
                <a:latin typeface="Century Gothic" panose="020B0502020202020204" pitchFamily="34" charset="0"/>
              </a:rPr>
              <a:t>Profile Info – This section shows the number of views on the user's profile and how many times impressions the users post has got.</a:t>
            </a:r>
          </a:p>
          <a:p>
            <a:pPr marL="285750" indent="-285750">
              <a:buFont typeface="Arial" panose="020B0604020202020204" pitchFamily="34" charset="0"/>
              <a:buChar char="•"/>
            </a:pPr>
            <a:r>
              <a:rPr lang="en-US" sz="2000" dirty="0">
                <a:latin typeface="Century Gothic" panose="020B0502020202020204" pitchFamily="34" charset="0"/>
              </a:rPr>
              <a:t>Social Profile – This section allows the user to link other social profiles handles to his/her account. </a:t>
            </a:r>
            <a:r>
              <a:rPr lang="en-US" sz="2000" dirty="0" err="1">
                <a:latin typeface="Century Gothic" panose="020B0502020202020204" pitchFamily="34" charset="0"/>
              </a:rPr>
              <a:t>Eg</a:t>
            </a:r>
            <a:r>
              <a:rPr lang="en-US" sz="2000" dirty="0">
                <a:latin typeface="Century Gothic" panose="020B0502020202020204" pitchFamily="34" charset="0"/>
              </a:rPr>
              <a:t>- GitHub, Twitter and LinkedIn.</a:t>
            </a:r>
          </a:p>
          <a:p>
            <a:pPr marL="285750" indent="-285750">
              <a:buFont typeface="Arial" panose="020B0604020202020204" pitchFamily="34" charset="0"/>
              <a:buChar char="•"/>
            </a:pPr>
            <a:endParaRPr lang="en-US" sz="2000" dirty="0">
              <a:latin typeface="Century Gothic" panose="020B0502020202020204" pitchFamily="34" charset="0"/>
            </a:endParaRPr>
          </a:p>
          <a:p>
            <a:pPr marL="742950" lvl="1" indent="-285750">
              <a:buFont typeface="Arial" panose="020B0604020202020204" pitchFamily="34" charset="0"/>
              <a:buChar char="•"/>
            </a:pPr>
            <a:endParaRPr lang="en-US" sz="2000" dirty="0">
              <a:latin typeface="Century Gothic" panose="020B0502020202020204" pitchFamily="34" charset="0"/>
            </a:endParaRPr>
          </a:p>
          <a:p>
            <a:pPr marL="742950" lvl="1" indent="-285750">
              <a:buFont typeface="Arial" panose="020B0604020202020204" pitchFamily="34" charset="0"/>
              <a:buChar char="•"/>
            </a:pPr>
            <a:endParaRPr lang="en-US" sz="2000" dirty="0">
              <a:latin typeface="Century Gothic" panose="020B0502020202020204" pitchFamily="34" charset="0"/>
            </a:endParaRPr>
          </a:p>
        </p:txBody>
      </p:sp>
      <p:cxnSp>
        <p:nvCxnSpPr>
          <p:cNvPr id="6" name="Connector: Elbow 5">
            <a:extLst>
              <a:ext uri="{FF2B5EF4-FFF2-40B4-BE49-F238E27FC236}">
                <a16:creationId xmlns:a16="http://schemas.microsoft.com/office/drawing/2014/main" id="{E101DA89-5EA7-9EB0-7903-4143BBF28A75}"/>
              </a:ext>
            </a:extLst>
          </p:cNvPr>
          <p:cNvCxnSpPr>
            <a:cxnSpLocks/>
            <a:endCxn id="4" idx="0"/>
          </p:cNvCxnSpPr>
          <p:nvPr/>
        </p:nvCxnSpPr>
        <p:spPr>
          <a:xfrm rot="10800000">
            <a:off x="2401410" y="1072498"/>
            <a:ext cx="9846574" cy="112490"/>
          </a:xfrm>
          <a:prstGeom prst="bentConnector4">
            <a:avLst>
              <a:gd name="adj1" fmla="val 41412"/>
              <a:gd name="adj2" fmla="val 30321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943256"/>
      </p:ext>
    </p:extLst>
  </p:cSld>
  <p:clrMapOvr>
    <a:masterClrMapping/>
  </p:clrMapOvr>
  <p:transition spd="slow">
    <p:push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73205E2C-74BB-D5E2-EE7C-09E53479FFFE}"/>
              </a:ext>
            </a:extLst>
          </p:cNvPr>
          <p:cNvPicPr>
            <a:picLocks noChangeAspect="1"/>
          </p:cNvPicPr>
          <p:nvPr/>
        </p:nvPicPr>
        <p:blipFill rotWithShape="1">
          <a:blip r:embed="rId2">
            <a:extLst>
              <a:ext uri="{28A0092B-C50C-407E-A947-70E740481C1C}">
                <a14:useLocalDpi xmlns:a14="http://schemas.microsoft.com/office/drawing/2010/main" val="0"/>
              </a:ext>
            </a:extLst>
          </a:blip>
          <a:srcRect r="1094"/>
          <a:stretch/>
        </p:blipFill>
        <p:spPr>
          <a:xfrm>
            <a:off x="401320" y="225742"/>
            <a:ext cx="11389360" cy="6406515"/>
          </a:xfrm>
          <a:prstGeom prst="rect">
            <a:avLst/>
          </a:prstGeom>
        </p:spPr>
      </p:pic>
      <p:sp>
        <p:nvSpPr>
          <p:cNvPr id="2" name="Rectangle 1">
            <a:extLst>
              <a:ext uri="{FF2B5EF4-FFF2-40B4-BE49-F238E27FC236}">
                <a16:creationId xmlns:a16="http://schemas.microsoft.com/office/drawing/2014/main" id="{499D1F85-74F7-8F9E-3791-AC5FEF6CC374}"/>
              </a:ext>
            </a:extLst>
          </p:cNvPr>
          <p:cNvSpPr/>
          <p:nvPr/>
        </p:nvSpPr>
        <p:spPr>
          <a:xfrm>
            <a:off x="3829050" y="934085"/>
            <a:ext cx="4514850" cy="153479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onnector: Elbow 4">
            <a:extLst>
              <a:ext uri="{FF2B5EF4-FFF2-40B4-BE49-F238E27FC236}">
                <a16:creationId xmlns:a16="http://schemas.microsoft.com/office/drawing/2014/main" id="{ACA7DBBC-36A5-1E64-8A3B-FCACB9BBBE63}"/>
              </a:ext>
            </a:extLst>
          </p:cNvPr>
          <p:cNvCxnSpPr>
            <a:cxnSpLocks/>
          </p:cNvCxnSpPr>
          <p:nvPr/>
        </p:nvCxnSpPr>
        <p:spPr>
          <a:xfrm rot="10800000" flipV="1">
            <a:off x="-985516" y="1188720"/>
            <a:ext cx="1899916" cy="1280164"/>
          </a:xfrm>
          <a:prstGeom prst="bentConnector3">
            <a:avLst>
              <a:gd name="adj1" fmla="val 6818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B0CCDB92-F7A8-D4DC-14F5-340B78CB486F}"/>
              </a:ext>
            </a:extLst>
          </p:cNvPr>
          <p:cNvCxnSpPr>
            <a:cxnSpLocks/>
          </p:cNvCxnSpPr>
          <p:nvPr/>
        </p:nvCxnSpPr>
        <p:spPr>
          <a:xfrm rot="16200000" flipH="1">
            <a:off x="1929766" y="4368170"/>
            <a:ext cx="5398769" cy="1600200"/>
          </a:xfrm>
          <a:prstGeom prst="bentConnector3">
            <a:avLst>
              <a:gd name="adj1" fmla="val 8376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4FF15965-E608-8716-3779-446738FF84AA}"/>
              </a:ext>
            </a:extLst>
          </p:cNvPr>
          <p:cNvCxnSpPr>
            <a:cxnSpLocks/>
          </p:cNvCxnSpPr>
          <p:nvPr/>
        </p:nvCxnSpPr>
        <p:spPr>
          <a:xfrm rot="10800000" flipV="1">
            <a:off x="-2024742" y="934082"/>
            <a:ext cx="5853793" cy="2546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3944271"/>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04CC988D-5B6E-8647-0695-90D6B723310F}"/>
              </a:ext>
            </a:extLst>
          </p:cNvPr>
          <p:cNvPicPr>
            <a:picLocks noChangeAspect="1"/>
          </p:cNvPicPr>
          <p:nvPr/>
        </p:nvPicPr>
        <p:blipFill rotWithShape="1">
          <a:blip r:embed="rId2">
            <a:extLst>
              <a:ext uri="{28A0092B-C50C-407E-A947-70E740481C1C}">
                <a14:useLocalDpi xmlns:a14="http://schemas.microsoft.com/office/drawing/2010/main" val="0"/>
              </a:ext>
            </a:extLst>
          </a:blip>
          <a:srcRect l="29709" t="11650" r="30316" b="54175"/>
          <a:stretch/>
        </p:blipFill>
        <p:spPr>
          <a:xfrm>
            <a:off x="1518081" y="819786"/>
            <a:ext cx="5390766" cy="2592281"/>
          </a:xfrm>
          <a:prstGeom prst="rect">
            <a:avLst/>
          </a:prstGeom>
        </p:spPr>
      </p:pic>
      <p:sp>
        <p:nvSpPr>
          <p:cNvPr id="5" name="TextBox 4">
            <a:extLst>
              <a:ext uri="{FF2B5EF4-FFF2-40B4-BE49-F238E27FC236}">
                <a16:creationId xmlns:a16="http://schemas.microsoft.com/office/drawing/2014/main" id="{F754D193-DF28-CE16-97B0-F586ECCE0FD4}"/>
              </a:ext>
            </a:extLst>
          </p:cNvPr>
          <p:cNvSpPr txBox="1"/>
          <p:nvPr/>
        </p:nvSpPr>
        <p:spPr>
          <a:xfrm>
            <a:off x="1518081" y="3034053"/>
            <a:ext cx="9815897" cy="3724096"/>
          </a:xfrm>
          <a:prstGeom prst="rect">
            <a:avLst/>
          </a:prstGeom>
          <a:noFill/>
        </p:spPr>
        <p:txBody>
          <a:bodyPr wrap="square" rtlCol="0">
            <a:spAutoFit/>
          </a:bodyPr>
          <a:lstStyle/>
          <a:p>
            <a:pPr algn="r"/>
            <a:r>
              <a:rPr lang="en-US" sz="2800" dirty="0">
                <a:latin typeface="Century Gothic" panose="020B0502020202020204" pitchFamily="34" charset="0"/>
              </a:rPr>
              <a:t>CREATE POST WIDGET   	</a:t>
            </a:r>
            <a:br>
              <a:rPr lang="en-US" sz="2800" dirty="0">
                <a:latin typeface="Century Gothic" panose="020B0502020202020204" pitchFamily="34" charset="0"/>
              </a:rPr>
            </a:br>
            <a:endParaRPr lang="en-US" sz="2800" dirty="0">
              <a:latin typeface="Century Gothic" panose="020B0502020202020204" pitchFamily="34" charset="0"/>
            </a:endParaRPr>
          </a:p>
          <a:p>
            <a:pPr marL="285750" indent="-285750">
              <a:buFont typeface="Arial" panose="020B0604020202020204" pitchFamily="34" charset="0"/>
              <a:buChar char="•"/>
            </a:pPr>
            <a:r>
              <a:rPr lang="en-US" sz="2000" dirty="0">
                <a:latin typeface="Century Gothic" panose="020B0502020202020204" pitchFamily="34" charset="0"/>
              </a:rPr>
              <a:t>User profile photo – the user’s profile photo is shown at the start.</a:t>
            </a:r>
          </a:p>
          <a:p>
            <a:pPr marL="285750" indent="-285750">
              <a:buFont typeface="Arial" panose="020B0604020202020204" pitchFamily="34" charset="0"/>
              <a:buChar char="•"/>
            </a:pPr>
            <a:r>
              <a:rPr lang="en-US" sz="2000" dirty="0">
                <a:latin typeface="Century Gothic" panose="020B0502020202020204" pitchFamily="34" charset="0"/>
              </a:rPr>
              <a:t>Text Box – where the user can input news or any updates.</a:t>
            </a:r>
          </a:p>
          <a:p>
            <a:pPr marL="285750" indent="-285750">
              <a:buFont typeface="Arial" panose="020B0604020202020204" pitchFamily="34" charset="0"/>
              <a:buChar char="•"/>
            </a:pPr>
            <a:r>
              <a:rPr lang="en-US" sz="2000" dirty="0">
                <a:latin typeface="Century Gothic" panose="020B0502020202020204" pitchFamily="34" charset="0"/>
              </a:rPr>
              <a:t>Dropbox – where the user can drop any image, clip, attachment or audio.</a:t>
            </a:r>
          </a:p>
          <a:p>
            <a:pPr marL="285750" indent="-285750">
              <a:buFont typeface="Arial" panose="020B0604020202020204" pitchFamily="34" charset="0"/>
              <a:buChar char="•"/>
            </a:pPr>
            <a:r>
              <a:rPr lang="en-US" sz="2000" dirty="0">
                <a:latin typeface="Century Gothic" panose="020B0502020202020204" pitchFamily="34" charset="0"/>
              </a:rPr>
              <a:t>Options – to choose which type of file needs to be uploaded.</a:t>
            </a:r>
          </a:p>
          <a:p>
            <a:pPr marL="285750" indent="-285750">
              <a:buFont typeface="Arial" panose="020B0604020202020204" pitchFamily="34" charset="0"/>
              <a:buChar char="•"/>
            </a:pPr>
            <a:r>
              <a:rPr lang="en-US" sz="2000" dirty="0">
                <a:latin typeface="Century Gothic" panose="020B0502020202020204" pitchFamily="34" charset="0"/>
              </a:rPr>
              <a:t>Post button – to upload the post to the database and link it to the user’s profile.</a:t>
            </a:r>
          </a:p>
          <a:p>
            <a:pPr marL="285750" indent="-285750">
              <a:buFont typeface="Arial" panose="020B0604020202020204" pitchFamily="34" charset="0"/>
              <a:buChar char="•"/>
            </a:pPr>
            <a:endParaRPr lang="en-US" sz="2000" dirty="0">
              <a:latin typeface="Century Gothic" panose="020B0502020202020204" pitchFamily="34" charset="0"/>
            </a:endParaRPr>
          </a:p>
          <a:p>
            <a:pPr marL="742950" lvl="1" indent="-285750">
              <a:buFont typeface="Arial" panose="020B0604020202020204" pitchFamily="34" charset="0"/>
              <a:buChar char="•"/>
            </a:pPr>
            <a:endParaRPr lang="en-US" sz="2000" dirty="0">
              <a:latin typeface="Century Gothic" panose="020B0502020202020204" pitchFamily="34" charset="0"/>
            </a:endParaRPr>
          </a:p>
          <a:p>
            <a:pPr marL="742950" lvl="1" indent="-285750">
              <a:buFont typeface="Arial" panose="020B0604020202020204" pitchFamily="34" charset="0"/>
              <a:buChar char="•"/>
            </a:pPr>
            <a:endParaRPr lang="en-US" sz="2000" dirty="0">
              <a:latin typeface="Century Gothic" panose="020B0502020202020204" pitchFamily="34" charset="0"/>
            </a:endParaRPr>
          </a:p>
        </p:txBody>
      </p:sp>
      <p:cxnSp>
        <p:nvCxnSpPr>
          <p:cNvPr id="2" name="Connector: Elbow 1">
            <a:extLst>
              <a:ext uri="{FF2B5EF4-FFF2-40B4-BE49-F238E27FC236}">
                <a16:creationId xmlns:a16="http://schemas.microsoft.com/office/drawing/2014/main" id="{3F89EE93-3860-E1F8-ECD8-126687B29157}"/>
              </a:ext>
            </a:extLst>
          </p:cNvPr>
          <p:cNvCxnSpPr>
            <a:cxnSpLocks/>
          </p:cNvCxnSpPr>
          <p:nvPr/>
        </p:nvCxnSpPr>
        <p:spPr>
          <a:xfrm rot="16200000" flipH="1">
            <a:off x="3361159" y="367558"/>
            <a:ext cx="938320" cy="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24525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73205E2C-74BB-D5E2-EE7C-09E53479FFFE}"/>
              </a:ext>
            </a:extLst>
          </p:cNvPr>
          <p:cNvPicPr>
            <a:picLocks noChangeAspect="1"/>
          </p:cNvPicPr>
          <p:nvPr/>
        </p:nvPicPr>
        <p:blipFill rotWithShape="1">
          <a:blip r:embed="rId2">
            <a:extLst>
              <a:ext uri="{28A0092B-C50C-407E-A947-70E740481C1C}">
                <a14:useLocalDpi xmlns:a14="http://schemas.microsoft.com/office/drawing/2010/main" val="0"/>
              </a:ext>
            </a:extLst>
          </a:blip>
          <a:srcRect r="1094"/>
          <a:stretch/>
        </p:blipFill>
        <p:spPr>
          <a:xfrm>
            <a:off x="401320" y="225742"/>
            <a:ext cx="11389360" cy="6406515"/>
          </a:xfrm>
          <a:prstGeom prst="rect">
            <a:avLst/>
          </a:prstGeom>
        </p:spPr>
      </p:pic>
      <p:sp>
        <p:nvSpPr>
          <p:cNvPr id="2" name="Rectangle 1">
            <a:extLst>
              <a:ext uri="{FF2B5EF4-FFF2-40B4-BE49-F238E27FC236}">
                <a16:creationId xmlns:a16="http://schemas.microsoft.com/office/drawing/2014/main" id="{499D1F85-74F7-8F9E-3791-AC5FEF6CC374}"/>
              </a:ext>
            </a:extLst>
          </p:cNvPr>
          <p:cNvSpPr/>
          <p:nvPr/>
        </p:nvSpPr>
        <p:spPr>
          <a:xfrm>
            <a:off x="8341360" y="934085"/>
            <a:ext cx="2987040" cy="5398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Connector: Elbow 5">
            <a:extLst>
              <a:ext uri="{FF2B5EF4-FFF2-40B4-BE49-F238E27FC236}">
                <a16:creationId xmlns:a16="http://schemas.microsoft.com/office/drawing/2014/main" id="{B0CCDB92-F7A8-D4DC-14F5-340B78CB486F}"/>
              </a:ext>
            </a:extLst>
          </p:cNvPr>
          <p:cNvCxnSpPr>
            <a:cxnSpLocks/>
          </p:cNvCxnSpPr>
          <p:nvPr/>
        </p:nvCxnSpPr>
        <p:spPr>
          <a:xfrm>
            <a:off x="11328400" y="3429000"/>
            <a:ext cx="1828800" cy="20447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33055543-DE6E-EF3C-9939-4F99C31F755B}"/>
              </a:ext>
            </a:extLst>
          </p:cNvPr>
          <p:cNvCxnSpPr>
            <a:cxnSpLocks/>
          </p:cNvCxnSpPr>
          <p:nvPr/>
        </p:nvCxnSpPr>
        <p:spPr>
          <a:xfrm rot="16200000" flipH="1">
            <a:off x="1929766" y="4368170"/>
            <a:ext cx="5398769" cy="1600200"/>
          </a:xfrm>
          <a:prstGeom prst="bentConnector3">
            <a:avLst>
              <a:gd name="adj1" fmla="val 8376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F08E2C3-1E18-4F1E-9522-CF5FAE1D4E56}"/>
              </a:ext>
            </a:extLst>
          </p:cNvPr>
          <p:cNvCxnSpPr>
            <a:cxnSpLocks/>
          </p:cNvCxnSpPr>
          <p:nvPr/>
        </p:nvCxnSpPr>
        <p:spPr>
          <a:xfrm rot="5400000">
            <a:off x="3612594" y="2521187"/>
            <a:ext cx="4945225" cy="4512313"/>
          </a:xfrm>
          <a:prstGeom prst="bentConnector3">
            <a:avLst>
              <a:gd name="adj1" fmla="val 264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528308"/>
      </p:ext>
    </p:extLst>
  </p:cSld>
  <p:clrMapOvr>
    <a:masterClrMapping/>
  </p:clrMapOvr>
  <p:transition spd="slow">
    <p:push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73205E2C-74BB-D5E2-EE7C-09E53479FFFE}"/>
              </a:ext>
            </a:extLst>
          </p:cNvPr>
          <p:cNvPicPr>
            <a:picLocks noChangeAspect="1"/>
          </p:cNvPicPr>
          <p:nvPr/>
        </p:nvPicPr>
        <p:blipFill rotWithShape="1">
          <a:blip r:embed="rId2">
            <a:extLst>
              <a:ext uri="{28A0092B-C50C-407E-A947-70E740481C1C}">
                <a14:useLocalDpi xmlns:a14="http://schemas.microsoft.com/office/drawing/2010/main" val="0"/>
              </a:ext>
            </a:extLst>
          </a:blip>
          <a:srcRect l="68906" t="10750" r="5421" b="4721"/>
          <a:stretch/>
        </p:blipFill>
        <p:spPr>
          <a:xfrm>
            <a:off x="843379" y="450969"/>
            <a:ext cx="3195960" cy="5854462"/>
          </a:xfrm>
          <a:prstGeom prst="rect">
            <a:avLst/>
          </a:prstGeom>
        </p:spPr>
      </p:pic>
      <p:sp>
        <p:nvSpPr>
          <p:cNvPr id="2" name="TextBox 1">
            <a:extLst>
              <a:ext uri="{FF2B5EF4-FFF2-40B4-BE49-F238E27FC236}">
                <a16:creationId xmlns:a16="http://schemas.microsoft.com/office/drawing/2014/main" id="{0D0521BA-ECFC-D802-1F55-E91E88C6E786}"/>
              </a:ext>
            </a:extLst>
          </p:cNvPr>
          <p:cNvSpPr txBox="1"/>
          <p:nvPr/>
        </p:nvSpPr>
        <p:spPr>
          <a:xfrm>
            <a:off x="4344717" y="930722"/>
            <a:ext cx="7319636" cy="5755422"/>
          </a:xfrm>
          <a:prstGeom prst="rect">
            <a:avLst/>
          </a:prstGeom>
          <a:noFill/>
        </p:spPr>
        <p:txBody>
          <a:bodyPr wrap="square" rtlCol="0">
            <a:spAutoFit/>
          </a:bodyPr>
          <a:lstStyle/>
          <a:p>
            <a:r>
              <a:rPr lang="en-US" sz="2800" dirty="0">
                <a:latin typeface="Century Gothic" panose="020B0502020202020204" pitchFamily="34" charset="0"/>
              </a:rPr>
              <a:t>COMMUNITIES WIDGET</a:t>
            </a:r>
          </a:p>
          <a:p>
            <a:r>
              <a:rPr lang="en-US" sz="2000" dirty="0">
                <a:latin typeface="Century Gothic" panose="020B0502020202020204" pitchFamily="34" charset="0"/>
              </a:rPr>
              <a:t>Each component inside the widget have the following sub-parts :</a:t>
            </a:r>
            <a:br>
              <a:rPr lang="en-US" sz="2000" dirty="0">
                <a:latin typeface="Century Gothic" panose="020B0502020202020204" pitchFamily="34" charset="0"/>
              </a:rPr>
            </a:br>
            <a:endParaRPr lang="en-US" sz="2000" dirty="0">
              <a:latin typeface="Century Gothic" panose="020B0502020202020204" pitchFamily="34" charset="0"/>
            </a:endParaRPr>
          </a:p>
          <a:p>
            <a:pPr marL="285750" indent="-285750">
              <a:buFont typeface="Arial" panose="020B0604020202020204" pitchFamily="34" charset="0"/>
              <a:buChar char="•"/>
            </a:pPr>
            <a:r>
              <a:rPr lang="en-US" sz="2000" dirty="0">
                <a:latin typeface="Century Gothic" panose="020B0502020202020204" pitchFamily="34" charset="0"/>
              </a:rPr>
              <a:t>Community Banner Image – this shows the specific community’s banner image.</a:t>
            </a:r>
          </a:p>
          <a:p>
            <a:pPr marL="285750" indent="-285750">
              <a:buFont typeface="Arial" panose="020B0604020202020204" pitchFamily="34" charset="0"/>
              <a:buChar char="•"/>
            </a:pPr>
            <a:r>
              <a:rPr lang="en-US" sz="2000" dirty="0">
                <a:latin typeface="Century Gothic" panose="020B0502020202020204" pitchFamily="34" charset="0"/>
              </a:rPr>
              <a:t>Community Name – this shows the name of the community with the corresponding domain name in square brackets ‘[ ]’.</a:t>
            </a:r>
          </a:p>
          <a:p>
            <a:pPr marL="285750" indent="-285750">
              <a:buFont typeface="Arial" panose="020B0604020202020204" pitchFamily="34" charset="0"/>
              <a:buChar char="•"/>
            </a:pPr>
            <a:r>
              <a:rPr lang="en-US" sz="2000" dirty="0">
                <a:latin typeface="Century Gothic" panose="020B0502020202020204" pitchFamily="34" charset="0"/>
              </a:rPr>
              <a:t>Join Button – the button can be used to join the community and be a part of it.</a:t>
            </a:r>
          </a:p>
          <a:p>
            <a:pPr marL="285750" indent="-285750">
              <a:buFont typeface="Arial" panose="020B0604020202020204" pitchFamily="34" charset="0"/>
              <a:buChar char="•"/>
            </a:pPr>
            <a:r>
              <a:rPr lang="en-US" sz="2000" dirty="0">
                <a:latin typeface="Century Gothic" panose="020B0502020202020204" pitchFamily="34" charset="0"/>
              </a:rPr>
              <a:t>Community Description – this section involves the description of the community.</a:t>
            </a:r>
          </a:p>
          <a:p>
            <a:pPr marL="285750" indent="-285750">
              <a:buFont typeface="Arial" panose="020B0604020202020204" pitchFamily="34" charset="0"/>
              <a:buChar char="•"/>
            </a:pPr>
            <a:r>
              <a:rPr lang="en-US" sz="2000" dirty="0">
                <a:latin typeface="Century Gothic" panose="020B0502020202020204" pitchFamily="34" charset="0"/>
              </a:rPr>
              <a:t>View more button – expands the widget to show all new and popular communities in </a:t>
            </a:r>
            <a:r>
              <a:rPr lang="en-US" sz="2000" dirty="0" err="1">
                <a:latin typeface="Century Gothic" panose="020B0502020202020204" pitchFamily="34" charset="0"/>
              </a:rPr>
              <a:t>DevSpace</a:t>
            </a:r>
            <a:r>
              <a:rPr lang="en-US" sz="2000" dirty="0">
                <a:latin typeface="Century Gothic" panose="020B0502020202020204" pitchFamily="34" charset="0"/>
              </a:rPr>
              <a:t>.</a:t>
            </a:r>
          </a:p>
          <a:p>
            <a:pPr marL="285750" indent="-285750">
              <a:buFont typeface="Arial" panose="020B0604020202020204" pitchFamily="34" charset="0"/>
              <a:buChar char="•"/>
            </a:pPr>
            <a:endParaRPr lang="en-US" sz="2000" dirty="0">
              <a:latin typeface="Century Gothic" panose="020B0502020202020204" pitchFamily="34" charset="0"/>
            </a:endParaRPr>
          </a:p>
          <a:p>
            <a:pPr marL="742950" lvl="1" indent="-285750">
              <a:buFont typeface="Arial" panose="020B0604020202020204" pitchFamily="34" charset="0"/>
              <a:buChar char="•"/>
            </a:pPr>
            <a:endParaRPr lang="en-US" sz="2000" dirty="0">
              <a:latin typeface="Century Gothic" panose="020B0502020202020204" pitchFamily="34" charset="0"/>
            </a:endParaRPr>
          </a:p>
          <a:p>
            <a:pPr marL="742950" lvl="1" indent="-285750">
              <a:buFont typeface="Arial" panose="020B0604020202020204" pitchFamily="34" charset="0"/>
              <a:buChar char="•"/>
            </a:pPr>
            <a:endParaRPr lang="en-US" sz="2000" dirty="0">
              <a:latin typeface="Century Gothic" panose="020B0502020202020204" pitchFamily="34" charset="0"/>
            </a:endParaRPr>
          </a:p>
        </p:txBody>
      </p:sp>
      <p:cxnSp>
        <p:nvCxnSpPr>
          <p:cNvPr id="3" name="Connector: Elbow 2">
            <a:extLst>
              <a:ext uri="{FF2B5EF4-FFF2-40B4-BE49-F238E27FC236}">
                <a16:creationId xmlns:a16="http://schemas.microsoft.com/office/drawing/2014/main" id="{6B9577E8-D145-C53F-450C-BA4C854B1421}"/>
              </a:ext>
            </a:extLst>
          </p:cNvPr>
          <p:cNvCxnSpPr>
            <a:cxnSpLocks/>
          </p:cNvCxnSpPr>
          <p:nvPr/>
        </p:nvCxnSpPr>
        <p:spPr>
          <a:xfrm>
            <a:off x="-914400" y="3224529"/>
            <a:ext cx="1828800" cy="204471"/>
          </a:xfrm>
          <a:prstGeom prst="bentConnector3">
            <a:avLst>
              <a:gd name="adj1" fmla="val 3277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790660"/>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5F50B-F5BB-93DF-F19B-13D717431570}"/>
              </a:ext>
            </a:extLst>
          </p:cNvPr>
          <p:cNvSpPr>
            <a:spLocks noGrp="1"/>
          </p:cNvSpPr>
          <p:nvPr>
            <p:ph type="title"/>
          </p:nvPr>
        </p:nvSpPr>
        <p:spPr>
          <a:xfrm>
            <a:off x="838200" y="256086"/>
            <a:ext cx="10515600" cy="1325563"/>
          </a:xfrm>
        </p:spPr>
        <p:txBody>
          <a:bodyPr>
            <a:normAutofit/>
          </a:bodyPr>
          <a:lstStyle/>
          <a:p>
            <a:r>
              <a:rPr lang="en-US" sz="5400" dirty="0">
                <a:latin typeface="Century Gothic" panose="020B0502020202020204" pitchFamily="34" charset="0"/>
              </a:rPr>
              <a:t>CONTENTS</a:t>
            </a:r>
          </a:p>
        </p:txBody>
      </p:sp>
      <p:sp>
        <p:nvSpPr>
          <p:cNvPr id="3" name="Content Placeholder 2">
            <a:extLst>
              <a:ext uri="{FF2B5EF4-FFF2-40B4-BE49-F238E27FC236}">
                <a16:creationId xmlns:a16="http://schemas.microsoft.com/office/drawing/2014/main" id="{0B2BBBCF-B9FD-32EC-606D-503A870857C4}"/>
              </a:ext>
            </a:extLst>
          </p:cNvPr>
          <p:cNvSpPr>
            <a:spLocks noGrp="1"/>
          </p:cNvSpPr>
          <p:nvPr>
            <p:ph idx="1"/>
          </p:nvPr>
        </p:nvSpPr>
        <p:spPr>
          <a:xfrm>
            <a:off x="409674" y="1902483"/>
            <a:ext cx="3298218" cy="2221194"/>
          </a:xfrm>
        </p:spPr>
        <p:txBody>
          <a:bodyPr>
            <a:normAutofit/>
          </a:bodyPr>
          <a:lstStyle/>
          <a:p>
            <a:r>
              <a:rPr lang="en-US" sz="2200" dirty="0">
                <a:latin typeface="Century Gothic" panose="020B0502020202020204" pitchFamily="34" charset="0"/>
              </a:rPr>
              <a:t>INTRODUCTION</a:t>
            </a:r>
          </a:p>
          <a:p>
            <a:r>
              <a:rPr lang="en-US" sz="2200" dirty="0">
                <a:latin typeface="Century Gothic" panose="020B0502020202020204" pitchFamily="34" charset="0"/>
              </a:rPr>
              <a:t>TECHNOLOGY STACK</a:t>
            </a:r>
          </a:p>
          <a:p>
            <a:pPr lvl="1"/>
            <a:endParaRPr lang="en-US" sz="1800" dirty="0">
              <a:latin typeface="Century Gothic" panose="020B0502020202020204" pitchFamily="34" charset="0"/>
            </a:endParaRPr>
          </a:p>
          <a:p>
            <a:endParaRPr lang="en-US" sz="2200" dirty="0">
              <a:latin typeface="Century Gothic" panose="020B0502020202020204" pitchFamily="34" charset="0"/>
            </a:endParaRPr>
          </a:p>
          <a:p>
            <a:endParaRPr lang="en-US" sz="2200" dirty="0">
              <a:latin typeface="Century Gothic" panose="020B0502020202020204" pitchFamily="34" charset="0"/>
            </a:endParaRPr>
          </a:p>
        </p:txBody>
      </p:sp>
      <p:sp>
        <p:nvSpPr>
          <p:cNvPr id="4" name="Content Placeholder 2">
            <a:extLst>
              <a:ext uri="{FF2B5EF4-FFF2-40B4-BE49-F238E27FC236}">
                <a16:creationId xmlns:a16="http://schemas.microsoft.com/office/drawing/2014/main" id="{60ADED81-7CB9-8ACF-9350-EDE237EEAC7D}"/>
              </a:ext>
            </a:extLst>
          </p:cNvPr>
          <p:cNvSpPr txBox="1">
            <a:spLocks/>
          </p:cNvSpPr>
          <p:nvPr/>
        </p:nvSpPr>
        <p:spPr>
          <a:xfrm>
            <a:off x="7637460" y="1902483"/>
            <a:ext cx="3863754" cy="4486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lgn="l" rtl="0" eaLnBrk="1" latinLnBrk="0" hangingPunct="1">
              <a:lnSpc>
                <a:spcPct val="90000"/>
              </a:lnSpc>
              <a:spcBef>
                <a:spcPts val="1000"/>
              </a:spcBef>
              <a:spcAft>
                <a:spcPts val="0"/>
              </a:spcAft>
              <a:buClrTx/>
              <a:buSzPts val="2200"/>
              <a:buFont typeface="Arial" panose="020B0604020202020204" pitchFamily="34" charset="0"/>
              <a:buChar char="•"/>
            </a:pPr>
            <a:r>
              <a:rPr lang="en-US" sz="2200" kern="1200" dirty="0">
                <a:solidFill>
                  <a:srgbClr val="FFFFFF"/>
                </a:solidFill>
                <a:effectLst/>
                <a:latin typeface="Century Gothic" panose="020B0502020202020204" pitchFamily="34" charset="0"/>
                <a:ea typeface="+mn-ea"/>
                <a:cs typeface="+mn-cs"/>
              </a:rPr>
              <a:t>BACKEND DEVELOPMENT</a:t>
            </a:r>
            <a:endParaRPr lang="en-US" sz="2200" dirty="0">
              <a:effectLst/>
            </a:endParaRPr>
          </a:p>
          <a:p>
            <a:pPr marL="685800" indent="-228600" algn="l" rtl="0" eaLnBrk="1" latinLnBrk="0" hangingPunct="1">
              <a:lnSpc>
                <a:spcPct val="90000"/>
              </a:lnSpc>
              <a:spcBef>
                <a:spcPts val="500"/>
              </a:spcBef>
              <a:spcAft>
                <a:spcPts val="0"/>
              </a:spcAft>
            </a:pPr>
            <a:r>
              <a:rPr lang="en-US" sz="1800" kern="1200" dirty="0">
                <a:solidFill>
                  <a:srgbClr val="FFFFFF"/>
                </a:solidFill>
                <a:effectLst/>
                <a:latin typeface="Century Gothic" panose="020B0502020202020204" pitchFamily="34" charset="0"/>
                <a:ea typeface="+mn-ea"/>
                <a:cs typeface="+mn-cs"/>
              </a:rPr>
              <a:t>Modules Used</a:t>
            </a:r>
          </a:p>
          <a:p>
            <a:pPr marL="685800" indent="-228600" algn="l" rtl="0" eaLnBrk="1" latinLnBrk="0" hangingPunct="1">
              <a:lnSpc>
                <a:spcPct val="90000"/>
              </a:lnSpc>
              <a:spcBef>
                <a:spcPts val="500"/>
              </a:spcBef>
              <a:spcAft>
                <a:spcPts val="0"/>
              </a:spcAft>
            </a:pPr>
            <a:r>
              <a:rPr lang="en-US" sz="1800" kern="1200" dirty="0">
                <a:solidFill>
                  <a:srgbClr val="FFFFFF"/>
                </a:solidFill>
                <a:effectLst/>
                <a:latin typeface="Century Gothic" panose="020B0502020202020204" pitchFamily="34" charset="0"/>
                <a:ea typeface="+mn-ea"/>
                <a:cs typeface="+mn-cs"/>
              </a:rPr>
              <a:t>Schema Diagram</a:t>
            </a:r>
          </a:p>
          <a:p>
            <a:pPr marL="1143000" lvl="1"/>
            <a:r>
              <a:rPr lang="en-US" sz="1400" dirty="0">
                <a:solidFill>
                  <a:srgbClr val="FFFFFF"/>
                </a:solidFill>
                <a:effectLst/>
                <a:latin typeface="Century Gothic" panose="020B0502020202020204" pitchFamily="34" charset="0"/>
              </a:rPr>
              <a:t>User</a:t>
            </a:r>
          </a:p>
          <a:p>
            <a:pPr marL="1143000" lvl="1"/>
            <a:r>
              <a:rPr lang="en-US" sz="1400" dirty="0">
                <a:solidFill>
                  <a:srgbClr val="FFFFFF"/>
                </a:solidFill>
                <a:latin typeface="Century Gothic" panose="020B0502020202020204" pitchFamily="34" charset="0"/>
              </a:rPr>
              <a:t>Post</a:t>
            </a:r>
          </a:p>
          <a:p>
            <a:pPr marL="1143000" lvl="1"/>
            <a:r>
              <a:rPr lang="en-US" sz="1400" dirty="0">
                <a:solidFill>
                  <a:srgbClr val="FFFFFF"/>
                </a:solidFill>
                <a:effectLst/>
                <a:latin typeface="Century Gothic" panose="020B0502020202020204" pitchFamily="34" charset="0"/>
              </a:rPr>
              <a:t>Friend</a:t>
            </a:r>
          </a:p>
          <a:p>
            <a:pPr marL="1143000" lvl="1"/>
            <a:r>
              <a:rPr lang="en-US" sz="1400" dirty="0">
                <a:solidFill>
                  <a:srgbClr val="FFFFFF"/>
                </a:solidFill>
                <a:latin typeface="Century Gothic" panose="020B0502020202020204" pitchFamily="34" charset="0"/>
              </a:rPr>
              <a:t>Images</a:t>
            </a:r>
            <a:endParaRPr lang="en-US" sz="1400" dirty="0">
              <a:effectLst/>
            </a:endParaRPr>
          </a:p>
          <a:p>
            <a:pPr marL="685800" indent="-228600" algn="l" rtl="0" eaLnBrk="1" latinLnBrk="0" hangingPunct="1">
              <a:lnSpc>
                <a:spcPct val="90000"/>
              </a:lnSpc>
              <a:spcBef>
                <a:spcPts val="500"/>
              </a:spcBef>
              <a:spcAft>
                <a:spcPts val="0"/>
              </a:spcAft>
            </a:pPr>
            <a:r>
              <a:rPr lang="en-US" sz="1800" kern="1200" dirty="0">
                <a:solidFill>
                  <a:srgbClr val="FFFFFF"/>
                </a:solidFill>
                <a:effectLst/>
                <a:latin typeface="Century Gothic" panose="020B0502020202020204" pitchFamily="34" charset="0"/>
                <a:ea typeface="+mn-ea"/>
                <a:cs typeface="+mn-cs"/>
              </a:rPr>
              <a:t>Server Routes</a:t>
            </a:r>
          </a:p>
          <a:p>
            <a:pPr marL="1143000" lvl="1"/>
            <a:r>
              <a:rPr lang="en-US" sz="1400" dirty="0">
                <a:solidFill>
                  <a:srgbClr val="FFFFFF"/>
                </a:solidFill>
                <a:latin typeface="Century Gothic" panose="020B0502020202020204" pitchFamily="34" charset="0"/>
              </a:rPr>
              <a:t>Auth</a:t>
            </a:r>
          </a:p>
          <a:p>
            <a:pPr marL="1143000" lvl="1"/>
            <a:r>
              <a:rPr lang="en-US" sz="1400" dirty="0">
                <a:solidFill>
                  <a:srgbClr val="FFFFFF"/>
                </a:solidFill>
                <a:effectLst/>
                <a:latin typeface="Century Gothic" panose="020B0502020202020204" pitchFamily="34" charset="0"/>
              </a:rPr>
              <a:t>User</a:t>
            </a:r>
          </a:p>
          <a:p>
            <a:pPr marL="1143000" lvl="1"/>
            <a:r>
              <a:rPr lang="en-US" sz="1400" dirty="0">
                <a:solidFill>
                  <a:srgbClr val="FFFFFF"/>
                </a:solidFill>
                <a:latin typeface="Century Gothic" panose="020B0502020202020204" pitchFamily="34" charset="0"/>
              </a:rPr>
              <a:t>Post</a:t>
            </a:r>
            <a:endParaRPr lang="en-US" sz="1800" kern="1200" dirty="0">
              <a:solidFill>
                <a:srgbClr val="FFFFFF"/>
              </a:solidFill>
              <a:effectLst/>
              <a:latin typeface="Century Gothic" panose="020B0502020202020204" pitchFamily="34" charset="0"/>
              <a:ea typeface="+mn-ea"/>
              <a:cs typeface="+mn-cs"/>
            </a:endParaRPr>
          </a:p>
          <a:p>
            <a:pPr marL="685800" indent="-228600" algn="l" rtl="0" eaLnBrk="1" latinLnBrk="0" hangingPunct="1">
              <a:lnSpc>
                <a:spcPct val="90000"/>
              </a:lnSpc>
              <a:spcBef>
                <a:spcPts val="500"/>
              </a:spcBef>
              <a:spcAft>
                <a:spcPts val="0"/>
              </a:spcAft>
            </a:pPr>
            <a:r>
              <a:rPr lang="en-US" sz="1800" dirty="0">
                <a:solidFill>
                  <a:srgbClr val="FFFFFF"/>
                </a:solidFill>
                <a:latin typeface="Century Gothic" panose="020B0502020202020204" pitchFamily="34" charset="0"/>
              </a:rPr>
              <a:t>Future updates</a:t>
            </a:r>
            <a:endParaRPr lang="en-US" sz="1600" dirty="0">
              <a:effectLst/>
            </a:endParaRPr>
          </a:p>
          <a:p>
            <a:pPr marL="0" indent="0">
              <a:buNone/>
            </a:pPr>
            <a:endParaRPr lang="en-US" sz="2200" dirty="0">
              <a:latin typeface="Century Gothic" panose="020B0502020202020204" pitchFamily="34" charset="0"/>
            </a:endParaRPr>
          </a:p>
          <a:p>
            <a:pPr lvl="1"/>
            <a:endParaRPr lang="en-US" sz="1800" dirty="0">
              <a:latin typeface="Century Gothic" panose="020B0502020202020204" pitchFamily="34" charset="0"/>
            </a:endParaRPr>
          </a:p>
          <a:p>
            <a:endParaRPr lang="en-US" sz="2200" dirty="0">
              <a:latin typeface="Century Gothic" panose="020B0502020202020204" pitchFamily="34" charset="0"/>
            </a:endParaRPr>
          </a:p>
          <a:p>
            <a:endParaRPr lang="en-US" sz="2200" dirty="0">
              <a:latin typeface="Century Gothic" panose="020B0502020202020204" pitchFamily="34" charset="0"/>
            </a:endParaRPr>
          </a:p>
        </p:txBody>
      </p:sp>
      <p:sp>
        <p:nvSpPr>
          <p:cNvPr id="5" name="Content Placeholder 2">
            <a:extLst>
              <a:ext uri="{FF2B5EF4-FFF2-40B4-BE49-F238E27FC236}">
                <a16:creationId xmlns:a16="http://schemas.microsoft.com/office/drawing/2014/main" id="{629927E8-96B4-37B5-85EE-66F017CD395E}"/>
              </a:ext>
            </a:extLst>
          </p:cNvPr>
          <p:cNvSpPr txBox="1">
            <a:spLocks/>
          </p:cNvSpPr>
          <p:nvPr/>
        </p:nvSpPr>
        <p:spPr>
          <a:xfrm>
            <a:off x="3707892" y="1902483"/>
            <a:ext cx="3929568" cy="37390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Century Gothic" panose="020B0502020202020204" pitchFamily="34" charset="0"/>
              </a:rPr>
              <a:t>FRONTEND DEVELOPMENT</a:t>
            </a:r>
          </a:p>
          <a:p>
            <a:pPr lvl="1"/>
            <a:r>
              <a:rPr lang="en-US" sz="1800" dirty="0">
                <a:latin typeface="Century Gothic" panose="020B0502020202020204" pitchFamily="34" charset="0"/>
              </a:rPr>
              <a:t>Modules Used</a:t>
            </a:r>
          </a:p>
          <a:p>
            <a:pPr lvl="1"/>
            <a:r>
              <a:rPr lang="en-US" sz="1800" dirty="0">
                <a:latin typeface="Century Gothic" panose="020B0502020202020204" pitchFamily="34" charset="0"/>
              </a:rPr>
              <a:t>Login Page </a:t>
            </a:r>
          </a:p>
          <a:p>
            <a:pPr lvl="2"/>
            <a:r>
              <a:rPr lang="en-US" sz="1400" dirty="0">
                <a:latin typeface="Century Gothic" panose="020B0502020202020204" pitchFamily="34" charset="0"/>
              </a:rPr>
              <a:t>Login widget</a:t>
            </a:r>
          </a:p>
          <a:p>
            <a:pPr lvl="2"/>
            <a:r>
              <a:rPr lang="en-US" sz="1400" dirty="0">
                <a:latin typeface="Century Gothic" panose="020B0502020202020204" pitchFamily="34" charset="0"/>
              </a:rPr>
              <a:t>Register widget</a:t>
            </a:r>
          </a:p>
          <a:p>
            <a:pPr lvl="1"/>
            <a:r>
              <a:rPr lang="en-US" sz="1800" dirty="0">
                <a:latin typeface="Century Gothic" panose="020B0502020202020204" pitchFamily="34" charset="0"/>
              </a:rPr>
              <a:t>Home Page</a:t>
            </a:r>
          </a:p>
          <a:p>
            <a:pPr lvl="2"/>
            <a:r>
              <a:rPr lang="en-US" sz="1400" dirty="0">
                <a:latin typeface="Century Gothic" panose="020B0502020202020204" pitchFamily="34" charset="0"/>
              </a:rPr>
              <a:t>User widget</a:t>
            </a:r>
          </a:p>
          <a:p>
            <a:pPr lvl="2"/>
            <a:r>
              <a:rPr lang="en-US" sz="1400" dirty="0">
                <a:latin typeface="Century Gothic" panose="020B0502020202020204" pitchFamily="34" charset="0"/>
              </a:rPr>
              <a:t>Post widget</a:t>
            </a:r>
          </a:p>
          <a:p>
            <a:pPr lvl="2"/>
            <a:r>
              <a:rPr lang="en-US" sz="1400" dirty="0">
                <a:latin typeface="Century Gothic" panose="020B0502020202020204" pitchFamily="34" charset="0"/>
              </a:rPr>
              <a:t>Create-post widget</a:t>
            </a:r>
          </a:p>
          <a:p>
            <a:pPr lvl="2"/>
            <a:r>
              <a:rPr lang="en-US" sz="1400" dirty="0">
                <a:latin typeface="Century Gothic" panose="020B0502020202020204" pitchFamily="34" charset="0"/>
              </a:rPr>
              <a:t>Community widget</a:t>
            </a:r>
          </a:p>
          <a:p>
            <a:pPr lvl="2"/>
            <a:r>
              <a:rPr lang="en-US" sz="1400" dirty="0">
                <a:latin typeface="Century Gothic" panose="020B0502020202020204" pitchFamily="34" charset="0"/>
              </a:rPr>
              <a:t>Connections widget</a:t>
            </a:r>
          </a:p>
          <a:p>
            <a:pPr lvl="1"/>
            <a:r>
              <a:rPr lang="en-US" sz="1800" dirty="0">
                <a:latin typeface="Century Gothic" panose="020B0502020202020204" pitchFamily="34" charset="0"/>
              </a:rPr>
              <a:t>Profile Page</a:t>
            </a:r>
          </a:p>
          <a:p>
            <a:pPr lvl="1"/>
            <a:r>
              <a:rPr lang="en-US" sz="1800" dirty="0">
                <a:latin typeface="Century Gothic" panose="020B0502020202020204" pitchFamily="34" charset="0"/>
              </a:rPr>
              <a:t>Future updates</a:t>
            </a:r>
            <a:endParaRPr lang="en-US" sz="2200" dirty="0">
              <a:latin typeface="Century Gothic" panose="020B0502020202020204" pitchFamily="34" charset="0"/>
            </a:endParaRPr>
          </a:p>
          <a:p>
            <a:pPr marL="0" indent="0">
              <a:buNone/>
            </a:pPr>
            <a:endParaRPr lang="en-US" sz="2200" dirty="0">
              <a:latin typeface="Century Gothic" panose="020B0502020202020204" pitchFamily="34" charset="0"/>
            </a:endParaRPr>
          </a:p>
          <a:p>
            <a:pPr lvl="1"/>
            <a:endParaRPr lang="en-US" sz="1800" dirty="0">
              <a:latin typeface="Century Gothic" panose="020B0502020202020204" pitchFamily="34" charset="0"/>
            </a:endParaRPr>
          </a:p>
          <a:p>
            <a:endParaRPr lang="en-US" sz="2200" dirty="0">
              <a:latin typeface="Century Gothic" panose="020B0502020202020204" pitchFamily="34" charset="0"/>
            </a:endParaRPr>
          </a:p>
          <a:p>
            <a:endParaRPr lang="en-US" sz="2200" dirty="0">
              <a:latin typeface="Century Gothic" panose="020B0502020202020204" pitchFamily="34" charset="0"/>
            </a:endParaRPr>
          </a:p>
        </p:txBody>
      </p:sp>
    </p:spTree>
    <p:extLst>
      <p:ext uri="{BB962C8B-B14F-4D97-AF65-F5344CB8AC3E}">
        <p14:creationId xmlns:p14="http://schemas.microsoft.com/office/powerpoint/2010/main" val="1166124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with medium confidence">
            <a:extLst>
              <a:ext uri="{FF2B5EF4-FFF2-40B4-BE49-F238E27FC236}">
                <a16:creationId xmlns:a16="http://schemas.microsoft.com/office/drawing/2014/main" id="{12720403-F3F0-659B-C81C-AC6FEA088443}"/>
              </a:ext>
            </a:extLst>
          </p:cNvPr>
          <p:cNvPicPr>
            <a:picLocks noChangeAspect="1"/>
          </p:cNvPicPr>
          <p:nvPr/>
        </p:nvPicPr>
        <p:blipFill rotWithShape="1">
          <a:blip r:embed="rId2">
            <a:extLst>
              <a:ext uri="{28A0092B-C50C-407E-A947-70E740481C1C}">
                <a14:useLocalDpi xmlns:a14="http://schemas.microsoft.com/office/drawing/2010/main" val="0"/>
              </a:ext>
            </a:extLst>
          </a:blip>
          <a:srcRect l="17236" r="1166"/>
          <a:stretch/>
        </p:blipFill>
        <p:spPr>
          <a:xfrm>
            <a:off x="1219200" y="141277"/>
            <a:ext cx="9403080" cy="6482140"/>
          </a:xfrm>
          <a:prstGeom prst="rect">
            <a:avLst/>
          </a:prstGeom>
        </p:spPr>
      </p:pic>
      <p:pic>
        <p:nvPicPr>
          <p:cNvPr id="10" name="Picture 9" descr="A screenshot of a menu&#10;&#10;Description automatically generated with low confidence">
            <a:extLst>
              <a:ext uri="{FF2B5EF4-FFF2-40B4-BE49-F238E27FC236}">
                <a16:creationId xmlns:a16="http://schemas.microsoft.com/office/drawing/2014/main" id="{F5D3DABC-144F-D720-36E6-CA41BF25F308}"/>
              </a:ext>
            </a:extLst>
          </p:cNvPr>
          <p:cNvPicPr>
            <a:picLocks noChangeAspect="1"/>
          </p:cNvPicPr>
          <p:nvPr/>
        </p:nvPicPr>
        <p:blipFill rotWithShape="1">
          <a:blip r:embed="rId3">
            <a:extLst>
              <a:ext uri="{28A0092B-C50C-407E-A947-70E740481C1C}">
                <a14:useLocalDpi xmlns:a14="http://schemas.microsoft.com/office/drawing/2010/main" val="0"/>
              </a:ext>
            </a:extLst>
          </a:blip>
          <a:srcRect l="67972" r="1168"/>
          <a:stretch/>
        </p:blipFill>
        <p:spPr>
          <a:xfrm>
            <a:off x="7066002" y="187930"/>
            <a:ext cx="3556278" cy="6482140"/>
          </a:xfrm>
          <a:prstGeom prst="rect">
            <a:avLst/>
          </a:prstGeom>
        </p:spPr>
      </p:pic>
      <p:cxnSp>
        <p:nvCxnSpPr>
          <p:cNvPr id="2" name="Connector: Elbow 1">
            <a:extLst>
              <a:ext uri="{FF2B5EF4-FFF2-40B4-BE49-F238E27FC236}">
                <a16:creationId xmlns:a16="http://schemas.microsoft.com/office/drawing/2014/main" id="{ABA88C88-F586-7862-7731-36D3C053B412}"/>
              </a:ext>
            </a:extLst>
          </p:cNvPr>
          <p:cNvCxnSpPr>
            <a:cxnSpLocks/>
          </p:cNvCxnSpPr>
          <p:nvPr/>
        </p:nvCxnSpPr>
        <p:spPr>
          <a:xfrm>
            <a:off x="7210425" y="1752600"/>
            <a:ext cx="5486399" cy="1676399"/>
          </a:xfrm>
          <a:prstGeom prst="bentConnector3">
            <a:avLst>
              <a:gd name="adj1" fmla="val 6614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CCE5230-E526-5EB3-5186-A7080611E1CF}"/>
              </a:ext>
            </a:extLst>
          </p:cNvPr>
          <p:cNvSpPr/>
          <p:nvPr/>
        </p:nvSpPr>
        <p:spPr>
          <a:xfrm>
            <a:off x="2649081" y="629285"/>
            <a:ext cx="4561344" cy="42379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onnector: Elbow 19">
            <a:extLst>
              <a:ext uri="{FF2B5EF4-FFF2-40B4-BE49-F238E27FC236}">
                <a16:creationId xmlns:a16="http://schemas.microsoft.com/office/drawing/2014/main" id="{54F7E282-F1DF-75EE-F12D-4986A33F246E}"/>
              </a:ext>
            </a:extLst>
          </p:cNvPr>
          <p:cNvCxnSpPr>
            <a:cxnSpLocks/>
          </p:cNvCxnSpPr>
          <p:nvPr/>
        </p:nvCxnSpPr>
        <p:spPr>
          <a:xfrm rot="10800000" flipV="1">
            <a:off x="-2500604" y="1175038"/>
            <a:ext cx="5149685" cy="1939985"/>
          </a:xfrm>
          <a:prstGeom prst="bentConnector3">
            <a:avLst>
              <a:gd name="adj1" fmla="val 6017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98017"/>
      </p:ext>
    </p:extLst>
  </p:cSld>
  <p:clrMapOvr>
    <a:masterClrMapping/>
  </p:clrMapOvr>
  <p:transition spd="slow">
    <p:push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0521BA-ECFC-D802-1F55-E91E88C6E786}"/>
              </a:ext>
            </a:extLst>
          </p:cNvPr>
          <p:cNvSpPr txBox="1"/>
          <p:nvPr/>
        </p:nvSpPr>
        <p:spPr>
          <a:xfrm>
            <a:off x="5152592" y="926866"/>
            <a:ext cx="6743938" cy="5755422"/>
          </a:xfrm>
          <a:prstGeom prst="rect">
            <a:avLst/>
          </a:prstGeom>
          <a:noFill/>
        </p:spPr>
        <p:txBody>
          <a:bodyPr wrap="square" rtlCol="0">
            <a:spAutoFit/>
          </a:bodyPr>
          <a:lstStyle/>
          <a:p>
            <a:r>
              <a:rPr lang="en-US" sz="2800" dirty="0">
                <a:latin typeface="Century Gothic" panose="020B0502020202020204" pitchFamily="34" charset="0"/>
              </a:rPr>
              <a:t>POSTS WIDGET</a:t>
            </a:r>
          </a:p>
          <a:p>
            <a:r>
              <a:rPr lang="en-US" sz="2000" dirty="0">
                <a:latin typeface="Century Gothic" panose="020B0502020202020204" pitchFamily="34" charset="0"/>
              </a:rPr>
              <a:t>Each post widget has the following sub-parts :</a:t>
            </a:r>
            <a:br>
              <a:rPr lang="en-US" sz="2000" dirty="0">
                <a:latin typeface="Century Gothic" panose="020B0502020202020204" pitchFamily="34" charset="0"/>
              </a:rPr>
            </a:br>
            <a:endParaRPr lang="en-US" sz="2000" dirty="0">
              <a:latin typeface="Century Gothic" panose="020B0502020202020204" pitchFamily="34" charset="0"/>
            </a:endParaRPr>
          </a:p>
          <a:p>
            <a:pPr marL="285750" indent="-285750">
              <a:buFont typeface="Arial" panose="020B0604020202020204" pitchFamily="34" charset="0"/>
              <a:buChar char="•"/>
            </a:pPr>
            <a:r>
              <a:rPr lang="en-US" sz="2000" dirty="0">
                <a:latin typeface="Century Gothic" panose="020B0502020202020204" pitchFamily="34" charset="0"/>
              </a:rPr>
              <a:t>Details – profile photo and name of the user the post belongs to. Clicking on the name redirects to the user’s profile page.</a:t>
            </a:r>
          </a:p>
          <a:p>
            <a:pPr marL="285750" indent="-285750">
              <a:buFont typeface="Arial" panose="020B0604020202020204" pitchFamily="34" charset="0"/>
              <a:buChar char="•"/>
            </a:pPr>
            <a:r>
              <a:rPr lang="en-US" sz="2000" dirty="0">
                <a:latin typeface="Century Gothic" panose="020B0502020202020204" pitchFamily="34" charset="0"/>
              </a:rPr>
              <a:t>Add/ Remove connection button – the button can be used add or remove the user from our connection list.</a:t>
            </a:r>
          </a:p>
          <a:p>
            <a:pPr marL="285750" indent="-285750">
              <a:buFont typeface="Arial" panose="020B0604020202020204" pitchFamily="34" charset="0"/>
              <a:buChar char="•"/>
            </a:pPr>
            <a:r>
              <a:rPr lang="en-US" sz="2000" dirty="0">
                <a:latin typeface="Century Gothic" panose="020B0502020202020204" pitchFamily="34" charset="0"/>
              </a:rPr>
              <a:t>Post Description – the text part added by the user.</a:t>
            </a:r>
          </a:p>
          <a:p>
            <a:pPr marL="285750" indent="-285750">
              <a:buFont typeface="Arial" panose="020B0604020202020204" pitchFamily="34" charset="0"/>
              <a:buChar char="•"/>
            </a:pPr>
            <a:r>
              <a:rPr lang="en-US" sz="2000" dirty="0">
                <a:latin typeface="Century Gothic" panose="020B0502020202020204" pitchFamily="34" charset="0"/>
              </a:rPr>
              <a:t>Post Image – this holds the post image/clip/audio uploaded by the user.</a:t>
            </a:r>
          </a:p>
          <a:p>
            <a:pPr marL="285750" indent="-285750">
              <a:buFont typeface="Arial" panose="020B0604020202020204" pitchFamily="34" charset="0"/>
              <a:buChar char="•"/>
            </a:pPr>
            <a:r>
              <a:rPr lang="en-US" sz="2000" dirty="0">
                <a:latin typeface="Century Gothic" panose="020B0502020202020204" pitchFamily="34" charset="0"/>
              </a:rPr>
              <a:t>Like button – can be used to like/unlike the post.</a:t>
            </a:r>
          </a:p>
          <a:p>
            <a:pPr marL="285750" indent="-285750">
              <a:buFont typeface="Arial" panose="020B0604020202020204" pitchFamily="34" charset="0"/>
              <a:buChar char="•"/>
            </a:pPr>
            <a:r>
              <a:rPr lang="en-US" sz="2000" dirty="0">
                <a:latin typeface="Century Gothic" panose="020B0502020202020204" pitchFamily="34" charset="0"/>
              </a:rPr>
              <a:t>Comments button – expands the comment section of the post.</a:t>
            </a:r>
          </a:p>
          <a:p>
            <a:pPr marL="285750" indent="-285750">
              <a:buFont typeface="Arial" panose="020B0604020202020204" pitchFamily="34" charset="0"/>
              <a:buChar char="•"/>
            </a:pPr>
            <a:endParaRPr lang="en-US" sz="2000" dirty="0">
              <a:latin typeface="Century Gothic" panose="020B0502020202020204" pitchFamily="34" charset="0"/>
            </a:endParaRPr>
          </a:p>
          <a:p>
            <a:pPr marL="742950" lvl="1" indent="-285750">
              <a:buFont typeface="Arial" panose="020B0604020202020204" pitchFamily="34" charset="0"/>
              <a:buChar char="•"/>
            </a:pPr>
            <a:endParaRPr lang="en-US" sz="2000" dirty="0">
              <a:latin typeface="Century Gothic" panose="020B0502020202020204" pitchFamily="34" charset="0"/>
            </a:endParaRPr>
          </a:p>
          <a:p>
            <a:pPr marL="742950" lvl="1" indent="-285750">
              <a:buFont typeface="Arial" panose="020B0604020202020204" pitchFamily="34" charset="0"/>
              <a:buChar char="•"/>
            </a:pPr>
            <a:endParaRPr lang="en-US" sz="2000" dirty="0">
              <a:latin typeface="Century Gothic" panose="020B0502020202020204" pitchFamily="34" charset="0"/>
            </a:endParaRPr>
          </a:p>
        </p:txBody>
      </p:sp>
      <p:pic>
        <p:nvPicPr>
          <p:cNvPr id="6" name="Picture 5">
            <a:extLst>
              <a:ext uri="{FF2B5EF4-FFF2-40B4-BE49-F238E27FC236}">
                <a16:creationId xmlns:a16="http://schemas.microsoft.com/office/drawing/2014/main" id="{BB82DC0D-4F05-720B-B324-81E253ACF73D}"/>
              </a:ext>
            </a:extLst>
          </p:cNvPr>
          <p:cNvPicPr>
            <a:picLocks noChangeAspect="1"/>
          </p:cNvPicPr>
          <p:nvPr/>
        </p:nvPicPr>
        <p:blipFill rotWithShape="1">
          <a:blip r:embed="rId2"/>
          <a:srcRect l="30500" t="17053" r="31625" b="8001"/>
          <a:stretch/>
        </p:blipFill>
        <p:spPr>
          <a:xfrm>
            <a:off x="600891" y="926866"/>
            <a:ext cx="4174333" cy="4646347"/>
          </a:xfrm>
          <a:prstGeom prst="rect">
            <a:avLst/>
          </a:prstGeom>
        </p:spPr>
      </p:pic>
      <p:cxnSp>
        <p:nvCxnSpPr>
          <p:cNvPr id="3" name="Connector: Elbow 2">
            <a:extLst>
              <a:ext uri="{FF2B5EF4-FFF2-40B4-BE49-F238E27FC236}">
                <a16:creationId xmlns:a16="http://schemas.microsoft.com/office/drawing/2014/main" id="{172FF158-0822-B4A0-F0FA-07CB6F455767}"/>
              </a:ext>
            </a:extLst>
          </p:cNvPr>
          <p:cNvCxnSpPr>
            <a:cxnSpLocks/>
            <a:endCxn id="6" idx="0"/>
          </p:cNvCxnSpPr>
          <p:nvPr/>
        </p:nvCxnSpPr>
        <p:spPr>
          <a:xfrm rot="10800000">
            <a:off x="2688059" y="926867"/>
            <a:ext cx="10142117" cy="244709"/>
          </a:xfrm>
          <a:prstGeom prst="bentConnector4">
            <a:avLst>
              <a:gd name="adj1" fmla="val 39710"/>
              <a:gd name="adj2" fmla="val 19341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61328"/>
      </p:ext>
    </p:extLst>
  </p:cSld>
  <p:clrMapOvr>
    <a:masterClrMapping/>
  </p:clrMapOvr>
  <p:transition spd="slow">
    <p:push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with medium confidence">
            <a:extLst>
              <a:ext uri="{FF2B5EF4-FFF2-40B4-BE49-F238E27FC236}">
                <a16:creationId xmlns:a16="http://schemas.microsoft.com/office/drawing/2014/main" id="{12720403-F3F0-659B-C81C-AC6FEA088443}"/>
              </a:ext>
            </a:extLst>
          </p:cNvPr>
          <p:cNvPicPr>
            <a:picLocks noChangeAspect="1"/>
          </p:cNvPicPr>
          <p:nvPr/>
        </p:nvPicPr>
        <p:blipFill rotWithShape="1">
          <a:blip r:embed="rId2">
            <a:extLst>
              <a:ext uri="{28A0092B-C50C-407E-A947-70E740481C1C}">
                <a14:useLocalDpi xmlns:a14="http://schemas.microsoft.com/office/drawing/2010/main" val="0"/>
              </a:ext>
            </a:extLst>
          </a:blip>
          <a:srcRect l="17236" r="1166"/>
          <a:stretch/>
        </p:blipFill>
        <p:spPr>
          <a:xfrm>
            <a:off x="1219200" y="141277"/>
            <a:ext cx="9403080" cy="6482140"/>
          </a:xfrm>
          <a:prstGeom prst="rect">
            <a:avLst/>
          </a:prstGeom>
        </p:spPr>
      </p:pic>
      <p:pic>
        <p:nvPicPr>
          <p:cNvPr id="10" name="Picture 9" descr="A screenshot of a menu&#10;&#10;Description automatically generated with low confidence">
            <a:extLst>
              <a:ext uri="{FF2B5EF4-FFF2-40B4-BE49-F238E27FC236}">
                <a16:creationId xmlns:a16="http://schemas.microsoft.com/office/drawing/2014/main" id="{F5D3DABC-144F-D720-36E6-CA41BF25F308}"/>
              </a:ext>
            </a:extLst>
          </p:cNvPr>
          <p:cNvPicPr>
            <a:picLocks noChangeAspect="1"/>
          </p:cNvPicPr>
          <p:nvPr/>
        </p:nvPicPr>
        <p:blipFill rotWithShape="1">
          <a:blip r:embed="rId3">
            <a:extLst>
              <a:ext uri="{28A0092B-C50C-407E-A947-70E740481C1C}">
                <a14:useLocalDpi xmlns:a14="http://schemas.microsoft.com/office/drawing/2010/main" val="0"/>
              </a:ext>
            </a:extLst>
          </a:blip>
          <a:srcRect l="67972" r="1168"/>
          <a:stretch/>
        </p:blipFill>
        <p:spPr>
          <a:xfrm>
            <a:off x="7066002" y="187930"/>
            <a:ext cx="3556278" cy="6482140"/>
          </a:xfrm>
          <a:prstGeom prst="rect">
            <a:avLst/>
          </a:prstGeom>
        </p:spPr>
      </p:pic>
      <p:cxnSp>
        <p:nvCxnSpPr>
          <p:cNvPr id="2" name="Connector: Elbow 1">
            <a:extLst>
              <a:ext uri="{FF2B5EF4-FFF2-40B4-BE49-F238E27FC236}">
                <a16:creationId xmlns:a16="http://schemas.microsoft.com/office/drawing/2014/main" id="{ABA88C88-F586-7862-7731-36D3C053B412}"/>
              </a:ext>
            </a:extLst>
          </p:cNvPr>
          <p:cNvCxnSpPr>
            <a:cxnSpLocks/>
          </p:cNvCxnSpPr>
          <p:nvPr/>
        </p:nvCxnSpPr>
        <p:spPr>
          <a:xfrm>
            <a:off x="10086979" y="3429000"/>
            <a:ext cx="2774743" cy="2429843"/>
          </a:xfrm>
          <a:prstGeom prst="bentConnector3">
            <a:avLst>
              <a:gd name="adj1" fmla="val 8309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CCE5230-E526-5EB3-5186-A7080611E1CF}"/>
              </a:ext>
            </a:extLst>
          </p:cNvPr>
          <p:cNvSpPr/>
          <p:nvPr/>
        </p:nvSpPr>
        <p:spPr>
          <a:xfrm>
            <a:off x="7176305" y="1747777"/>
            <a:ext cx="2910674" cy="366917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onnector: Elbow 19">
            <a:extLst>
              <a:ext uri="{FF2B5EF4-FFF2-40B4-BE49-F238E27FC236}">
                <a16:creationId xmlns:a16="http://schemas.microsoft.com/office/drawing/2014/main" id="{54F7E282-F1DF-75EE-F12D-4986A33F246E}"/>
              </a:ext>
            </a:extLst>
          </p:cNvPr>
          <p:cNvCxnSpPr>
            <a:cxnSpLocks/>
          </p:cNvCxnSpPr>
          <p:nvPr/>
        </p:nvCxnSpPr>
        <p:spPr>
          <a:xfrm rot="10800000" flipV="1">
            <a:off x="-2500604" y="1175038"/>
            <a:ext cx="5149685" cy="1939985"/>
          </a:xfrm>
          <a:prstGeom prst="bentConnector3">
            <a:avLst>
              <a:gd name="adj1" fmla="val 6017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659AA32A-E7F5-9544-761B-D53C62408CA2}"/>
              </a:ext>
            </a:extLst>
          </p:cNvPr>
          <p:cNvCxnSpPr>
            <a:cxnSpLocks/>
          </p:cNvCxnSpPr>
          <p:nvPr/>
        </p:nvCxnSpPr>
        <p:spPr>
          <a:xfrm rot="10800000" flipV="1">
            <a:off x="-2385059" y="599440"/>
            <a:ext cx="5082383" cy="574168"/>
          </a:xfrm>
          <a:prstGeom prst="bentConnector3">
            <a:avLst>
              <a:gd name="adj1" fmla="val 82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ECD358D-B03A-27BB-D0C0-424FA687CEC5}"/>
              </a:ext>
            </a:extLst>
          </p:cNvPr>
          <p:cNvCxnSpPr>
            <a:cxnSpLocks/>
          </p:cNvCxnSpPr>
          <p:nvPr/>
        </p:nvCxnSpPr>
        <p:spPr>
          <a:xfrm>
            <a:off x="2677015" y="599440"/>
            <a:ext cx="4499290" cy="1148337"/>
          </a:xfrm>
          <a:prstGeom prst="bentConnector3">
            <a:avLst>
              <a:gd name="adj1" fmla="val 9996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455840"/>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0521BA-ECFC-D802-1F55-E91E88C6E786}"/>
              </a:ext>
            </a:extLst>
          </p:cNvPr>
          <p:cNvSpPr txBox="1"/>
          <p:nvPr/>
        </p:nvSpPr>
        <p:spPr>
          <a:xfrm>
            <a:off x="5037487" y="1525736"/>
            <a:ext cx="6388073" cy="4216539"/>
          </a:xfrm>
          <a:prstGeom prst="rect">
            <a:avLst/>
          </a:prstGeom>
          <a:noFill/>
        </p:spPr>
        <p:txBody>
          <a:bodyPr wrap="square" rtlCol="0">
            <a:spAutoFit/>
          </a:bodyPr>
          <a:lstStyle/>
          <a:p>
            <a:r>
              <a:rPr lang="en-US" sz="2800" dirty="0">
                <a:latin typeface="Century Gothic" panose="020B0502020202020204" pitchFamily="34" charset="0"/>
              </a:rPr>
              <a:t>CONNECTION LIST WIDGET</a:t>
            </a:r>
          </a:p>
          <a:p>
            <a:r>
              <a:rPr lang="en-US" sz="2000" dirty="0">
                <a:latin typeface="Century Gothic" panose="020B0502020202020204" pitchFamily="34" charset="0"/>
              </a:rPr>
              <a:t>Each list item has the following sub-parts :</a:t>
            </a:r>
            <a:br>
              <a:rPr lang="en-US" sz="2000" dirty="0">
                <a:latin typeface="Century Gothic" panose="020B0502020202020204" pitchFamily="34" charset="0"/>
              </a:rPr>
            </a:br>
            <a:endParaRPr lang="en-US" sz="2000" dirty="0">
              <a:latin typeface="Century Gothic" panose="020B0502020202020204" pitchFamily="34" charset="0"/>
            </a:endParaRPr>
          </a:p>
          <a:p>
            <a:pPr marL="285750" indent="-285750">
              <a:buFont typeface="Arial" panose="020B0604020202020204" pitchFamily="34" charset="0"/>
              <a:buChar char="•"/>
            </a:pPr>
            <a:r>
              <a:rPr lang="en-US" sz="2000" dirty="0">
                <a:latin typeface="Century Gothic" panose="020B0502020202020204" pitchFamily="34" charset="0"/>
              </a:rPr>
              <a:t>User Details – profile photo and name of the user. Clicking on the name redirects to the user’s profile page.</a:t>
            </a:r>
          </a:p>
          <a:p>
            <a:pPr marL="285750" indent="-285750">
              <a:buFont typeface="Arial" panose="020B0604020202020204" pitchFamily="34" charset="0"/>
              <a:buChar char="•"/>
            </a:pPr>
            <a:r>
              <a:rPr lang="en-US" sz="2000" dirty="0">
                <a:latin typeface="Century Gothic" panose="020B0502020202020204" pitchFamily="34" charset="0"/>
              </a:rPr>
              <a:t>Designation – the designation/job of the person.</a:t>
            </a:r>
          </a:p>
          <a:p>
            <a:pPr marL="285750" indent="-285750">
              <a:buFont typeface="Arial" panose="020B0604020202020204" pitchFamily="34" charset="0"/>
              <a:buChar char="•"/>
            </a:pPr>
            <a:r>
              <a:rPr lang="en-US" sz="2000" dirty="0">
                <a:latin typeface="Century Gothic" panose="020B0502020202020204" pitchFamily="34" charset="0"/>
              </a:rPr>
              <a:t>Add/ Remove connection button – the button can be used add or remove the user from our connection list.</a:t>
            </a:r>
          </a:p>
          <a:p>
            <a:pPr marL="742950" lvl="1" indent="-285750">
              <a:buFont typeface="Arial" panose="020B0604020202020204" pitchFamily="34" charset="0"/>
              <a:buChar char="•"/>
            </a:pPr>
            <a:endParaRPr lang="en-US" sz="2000" dirty="0">
              <a:latin typeface="Century Gothic" panose="020B0502020202020204" pitchFamily="34" charset="0"/>
            </a:endParaRPr>
          </a:p>
          <a:p>
            <a:pPr marL="742950" lvl="1" indent="-285750">
              <a:buFont typeface="Arial" panose="020B0604020202020204" pitchFamily="34" charset="0"/>
              <a:buChar char="•"/>
            </a:pPr>
            <a:endParaRPr lang="en-US" sz="2000" dirty="0">
              <a:latin typeface="Century Gothic" panose="020B0502020202020204" pitchFamily="34" charset="0"/>
            </a:endParaRPr>
          </a:p>
        </p:txBody>
      </p:sp>
      <p:pic>
        <p:nvPicPr>
          <p:cNvPr id="3" name="Picture 2" descr="A screenshot of a menu&#10;&#10;Description automatically generated with low confidence">
            <a:extLst>
              <a:ext uri="{FF2B5EF4-FFF2-40B4-BE49-F238E27FC236}">
                <a16:creationId xmlns:a16="http://schemas.microsoft.com/office/drawing/2014/main" id="{D2CCAC19-335F-DF51-AE6E-CCF10BFB9843}"/>
              </a:ext>
            </a:extLst>
          </p:cNvPr>
          <p:cNvPicPr>
            <a:picLocks noChangeAspect="1"/>
          </p:cNvPicPr>
          <p:nvPr/>
        </p:nvPicPr>
        <p:blipFill rotWithShape="1">
          <a:blip r:embed="rId2">
            <a:extLst>
              <a:ext uri="{28A0092B-C50C-407E-A947-70E740481C1C}">
                <a14:useLocalDpi xmlns:a14="http://schemas.microsoft.com/office/drawing/2010/main" val="0"/>
              </a:ext>
            </a:extLst>
          </a:blip>
          <a:srcRect l="69529" t="23915" r="5920" b="18833"/>
          <a:stretch/>
        </p:blipFill>
        <p:spPr>
          <a:xfrm>
            <a:off x="977876" y="1050376"/>
            <a:ext cx="3520440" cy="4617720"/>
          </a:xfrm>
          <a:prstGeom prst="rect">
            <a:avLst/>
          </a:prstGeom>
        </p:spPr>
      </p:pic>
      <p:cxnSp>
        <p:nvCxnSpPr>
          <p:cNvPr id="4" name="Connector: Elbow 3">
            <a:extLst>
              <a:ext uri="{FF2B5EF4-FFF2-40B4-BE49-F238E27FC236}">
                <a16:creationId xmlns:a16="http://schemas.microsoft.com/office/drawing/2014/main" id="{05D127BC-797D-A0F4-3EBD-7618097A1BA2}"/>
              </a:ext>
            </a:extLst>
          </p:cNvPr>
          <p:cNvCxnSpPr>
            <a:cxnSpLocks/>
          </p:cNvCxnSpPr>
          <p:nvPr/>
        </p:nvCxnSpPr>
        <p:spPr>
          <a:xfrm>
            <a:off x="-1123950" y="2800350"/>
            <a:ext cx="2101826" cy="62865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396925"/>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with medium confidence">
            <a:extLst>
              <a:ext uri="{FF2B5EF4-FFF2-40B4-BE49-F238E27FC236}">
                <a16:creationId xmlns:a16="http://schemas.microsoft.com/office/drawing/2014/main" id="{12720403-F3F0-659B-C81C-AC6FEA088443}"/>
              </a:ext>
            </a:extLst>
          </p:cNvPr>
          <p:cNvPicPr>
            <a:picLocks noChangeAspect="1"/>
          </p:cNvPicPr>
          <p:nvPr/>
        </p:nvPicPr>
        <p:blipFill rotWithShape="1">
          <a:blip r:embed="rId2">
            <a:extLst>
              <a:ext uri="{28A0092B-C50C-407E-A947-70E740481C1C}">
                <a14:useLocalDpi xmlns:a14="http://schemas.microsoft.com/office/drawing/2010/main" val="0"/>
              </a:ext>
            </a:extLst>
          </a:blip>
          <a:srcRect l="17236" r="1166"/>
          <a:stretch/>
        </p:blipFill>
        <p:spPr>
          <a:xfrm>
            <a:off x="981332" y="141276"/>
            <a:ext cx="9403080" cy="6482140"/>
          </a:xfrm>
          <a:prstGeom prst="rect">
            <a:avLst/>
          </a:prstGeom>
        </p:spPr>
      </p:pic>
      <p:pic>
        <p:nvPicPr>
          <p:cNvPr id="10" name="Picture 9" descr="A screenshot of a menu&#10;&#10;Description automatically generated with low confidence">
            <a:extLst>
              <a:ext uri="{FF2B5EF4-FFF2-40B4-BE49-F238E27FC236}">
                <a16:creationId xmlns:a16="http://schemas.microsoft.com/office/drawing/2014/main" id="{F5D3DABC-144F-D720-36E6-CA41BF25F308}"/>
              </a:ext>
            </a:extLst>
          </p:cNvPr>
          <p:cNvPicPr>
            <a:picLocks noChangeAspect="1"/>
          </p:cNvPicPr>
          <p:nvPr/>
        </p:nvPicPr>
        <p:blipFill rotWithShape="1">
          <a:blip r:embed="rId3">
            <a:extLst>
              <a:ext uri="{28A0092B-C50C-407E-A947-70E740481C1C}">
                <a14:useLocalDpi xmlns:a14="http://schemas.microsoft.com/office/drawing/2010/main" val="0"/>
              </a:ext>
            </a:extLst>
          </a:blip>
          <a:srcRect l="67972" r="1168"/>
          <a:stretch/>
        </p:blipFill>
        <p:spPr>
          <a:xfrm>
            <a:off x="6793008" y="141276"/>
            <a:ext cx="3556278" cy="6482140"/>
          </a:xfrm>
          <a:prstGeom prst="rect">
            <a:avLst/>
          </a:prstGeom>
        </p:spPr>
      </p:pic>
      <p:cxnSp>
        <p:nvCxnSpPr>
          <p:cNvPr id="2" name="Connector: Elbow 1">
            <a:extLst>
              <a:ext uri="{FF2B5EF4-FFF2-40B4-BE49-F238E27FC236}">
                <a16:creationId xmlns:a16="http://schemas.microsoft.com/office/drawing/2014/main" id="{ABA88C88-F586-7862-7731-36D3C053B412}"/>
              </a:ext>
            </a:extLst>
          </p:cNvPr>
          <p:cNvCxnSpPr>
            <a:cxnSpLocks/>
          </p:cNvCxnSpPr>
          <p:nvPr/>
        </p:nvCxnSpPr>
        <p:spPr>
          <a:xfrm>
            <a:off x="10047404" y="3429000"/>
            <a:ext cx="2855892" cy="2476496"/>
          </a:xfrm>
          <a:prstGeom prst="bentConnector3">
            <a:avLst>
              <a:gd name="adj1" fmla="val 8242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54F7E282-F1DF-75EE-F12D-4986A33F246E}"/>
              </a:ext>
            </a:extLst>
          </p:cNvPr>
          <p:cNvCxnSpPr>
            <a:cxnSpLocks/>
          </p:cNvCxnSpPr>
          <p:nvPr/>
        </p:nvCxnSpPr>
        <p:spPr>
          <a:xfrm rot="10800000" flipV="1">
            <a:off x="-2500602" y="1157468"/>
            <a:ext cx="4572873" cy="195755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EE01C4E-45E3-8B2F-AE8B-5172C78AB07B}"/>
              </a:ext>
            </a:extLst>
          </p:cNvPr>
          <p:cNvSpPr/>
          <p:nvPr/>
        </p:nvSpPr>
        <p:spPr>
          <a:xfrm>
            <a:off x="2072272" y="54864"/>
            <a:ext cx="7986149" cy="66964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2655767"/>
      </p:ext>
    </p:extLst>
  </p:cSld>
  <p:clrMapOvr>
    <a:masterClrMapping/>
  </p:clrMapOvr>
  <p:transition spd="slow" advClick="0" advTm="1000">
    <p:push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B382-1BA4-0028-20E5-B13437D910AB}"/>
              </a:ext>
            </a:extLst>
          </p:cNvPr>
          <p:cNvSpPr>
            <a:spLocks noGrp="1"/>
          </p:cNvSpPr>
          <p:nvPr>
            <p:ph type="title"/>
          </p:nvPr>
        </p:nvSpPr>
        <p:spPr>
          <a:xfrm>
            <a:off x="4241800" y="2766218"/>
            <a:ext cx="3708400" cy="1325563"/>
          </a:xfrm>
        </p:spPr>
        <p:txBody>
          <a:bodyPr/>
          <a:lstStyle/>
          <a:p>
            <a:pPr algn="ctr"/>
            <a:r>
              <a:rPr lang="en-US" dirty="0">
                <a:latin typeface="Century Gothic" panose="020B0502020202020204" pitchFamily="34" charset="0"/>
              </a:rPr>
              <a:t>Home Page</a:t>
            </a:r>
          </a:p>
        </p:txBody>
      </p:sp>
    </p:spTree>
    <p:extLst>
      <p:ext uri="{BB962C8B-B14F-4D97-AF65-F5344CB8AC3E}">
        <p14:creationId xmlns:p14="http://schemas.microsoft.com/office/powerpoint/2010/main" val="4016871637"/>
      </p:ext>
    </p:extLst>
  </p:cSld>
  <p:clrMapOvr>
    <a:masterClrMapping/>
  </p:clrMapOvr>
  <mc:AlternateContent xmlns:mc="http://schemas.openxmlformats.org/markup-compatibility/2006" xmlns:p14="http://schemas.microsoft.com/office/powerpoint/2010/main">
    <mc:Choice Requires="p14">
      <p:transition spd="slow" p14:dur="800" advClick="0" advTm="200">
        <p14:flythrough dir="out"/>
      </p:transition>
    </mc:Choice>
    <mc:Fallback xmlns="">
      <p:transition spd="slow" advClick="0" advTm="2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B382-1BA4-0028-20E5-B13437D910AB}"/>
              </a:ext>
            </a:extLst>
          </p:cNvPr>
          <p:cNvSpPr>
            <a:spLocks noGrp="1"/>
          </p:cNvSpPr>
          <p:nvPr>
            <p:ph type="title"/>
          </p:nvPr>
        </p:nvSpPr>
        <p:spPr>
          <a:xfrm>
            <a:off x="4241800" y="2766218"/>
            <a:ext cx="3708400" cy="1325563"/>
          </a:xfrm>
        </p:spPr>
        <p:txBody>
          <a:bodyPr/>
          <a:lstStyle/>
          <a:p>
            <a:pPr algn="ctr"/>
            <a:r>
              <a:rPr lang="en-US" dirty="0">
                <a:latin typeface="Century Gothic" panose="020B0502020202020204" pitchFamily="34" charset="0"/>
              </a:rPr>
              <a:t>Profile Page</a:t>
            </a:r>
          </a:p>
        </p:txBody>
      </p:sp>
    </p:spTree>
    <p:extLst>
      <p:ext uri="{BB962C8B-B14F-4D97-AF65-F5344CB8AC3E}">
        <p14:creationId xmlns:p14="http://schemas.microsoft.com/office/powerpoint/2010/main" val="347905019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2B803C-093E-7AB1-3972-2A61E200B1BB}"/>
              </a:ext>
            </a:extLst>
          </p:cNvPr>
          <p:cNvPicPr>
            <a:picLocks noChangeAspect="1"/>
          </p:cNvPicPr>
          <p:nvPr/>
        </p:nvPicPr>
        <p:blipFill rotWithShape="1">
          <a:blip r:embed="rId2"/>
          <a:srcRect r="1190"/>
          <a:stretch/>
        </p:blipFill>
        <p:spPr>
          <a:xfrm>
            <a:off x="393754" y="182880"/>
            <a:ext cx="11404491" cy="6492240"/>
          </a:xfrm>
          <a:prstGeom prst="rect">
            <a:avLst/>
          </a:prstGeom>
        </p:spPr>
      </p:pic>
      <p:sp>
        <p:nvSpPr>
          <p:cNvPr id="6" name="Title 1">
            <a:extLst>
              <a:ext uri="{FF2B5EF4-FFF2-40B4-BE49-F238E27FC236}">
                <a16:creationId xmlns:a16="http://schemas.microsoft.com/office/drawing/2014/main" id="{82D60CA0-5D8E-6FE9-FB3E-2001CE23744C}"/>
              </a:ext>
            </a:extLst>
          </p:cNvPr>
          <p:cNvSpPr>
            <a:spLocks noGrp="1"/>
          </p:cNvSpPr>
          <p:nvPr>
            <p:ph type="title"/>
          </p:nvPr>
        </p:nvSpPr>
        <p:spPr>
          <a:xfrm>
            <a:off x="617688" y="2486533"/>
            <a:ext cx="1811049" cy="935765"/>
          </a:xfrm>
        </p:spPr>
        <p:txBody>
          <a:bodyPr>
            <a:normAutofit/>
          </a:bodyPr>
          <a:lstStyle/>
          <a:p>
            <a:pPr algn="r"/>
            <a:r>
              <a:rPr lang="en-US" sz="2400" dirty="0">
                <a:latin typeface="Century Gothic" panose="020B0502020202020204" pitchFamily="34" charset="0"/>
              </a:rPr>
              <a:t>User Widget</a:t>
            </a:r>
          </a:p>
        </p:txBody>
      </p:sp>
      <p:sp>
        <p:nvSpPr>
          <p:cNvPr id="9" name="Title 1">
            <a:extLst>
              <a:ext uri="{FF2B5EF4-FFF2-40B4-BE49-F238E27FC236}">
                <a16:creationId xmlns:a16="http://schemas.microsoft.com/office/drawing/2014/main" id="{1D065709-0B2D-06B3-B2DE-9D90D9DE8E5D}"/>
              </a:ext>
            </a:extLst>
          </p:cNvPr>
          <p:cNvSpPr txBox="1">
            <a:spLocks/>
          </p:cNvSpPr>
          <p:nvPr/>
        </p:nvSpPr>
        <p:spPr>
          <a:xfrm>
            <a:off x="9929338" y="817306"/>
            <a:ext cx="1731728" cy="17571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Century Gothic" panose="020B0502020202020204" pitchFamily="34" charset="0"/>
              </a:rPr>
              <a:t>Create</a:t>
            </a:r>
          </a:p>
          <a:p>
            <a:r>
              <a:rPr lang="en-US" sz="2400" dirty="0">
                <a:latin typeface="Century Gothic" panose="020B0502020202020204" pitchFamily="34" charset="0"/>
              </a:rPr>
              <a:t>Post Widget</a:t>
            </a:r>
          </a:p>
        </p:txBody>
      </p:sp>
      <p:sp>
        <p:nvSpPr>
          <p:cNvPr id="10" name="Title 1">
            <a:extLst>
              <a:ext uri="{FF2B5EF4-FFF2-40B4-BE49-F238E27FC236}">
                <a16:creationId xmlns:a16="http://schemas.microsoft.com/office/drawing/2014/main" id="{DB6F6B34-0B9A-37DE-9593-97C9CBEF3920}"/>
              </a:ext>
            </a:extLst>
          </p:cNvPr>
          <p:cNvSpPr txBox="1">
            <a:spLocks/>
          </p:cNvSpPr>
          <p:nvPr/>
        </p:nvSpPr>
        <p:spPr>
          <a:xfrm>
            <a:off x="169819" y="5307125"/>
            <a:ext cx="2258918" cy="1124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dirty="0">
                <a:latin typeface="Century Gothic" panose="020B0502020202020204" pitchFamily="34" charset="0"/>
              </a:rPr>
              <a:t>Connections Widget</a:t>
            </a:r>
          </a:p>
        </p:txBody>
      </p:sp>
      <p:sp>
        <p:nvSpPr>
          <p:cNvPr id="11" name="Title 1">
            <a:extLst>
              <a:ext uri="{FF2B5EF4-FFF2-40B4-BE49-F238E27FC236}">
                <a16:creationId xmlns:a16="http://schemas.microsoft.com/office/drawing/2014/main" id="{A19B3EEA-C9BE-4D0E-4421-34132462B391}"/>
              </a:ext>
            </a:extLst>
          </p:cNvPr>
          <p:cNvSpPr txBox="1">
            <a:spLocks/>
          </p:cNvSpPr>
          <p:nvPr/>
        </p:nvSpPr>
        <p:spPr>
          <a:xfrm>
            <a:off x="9929338" y="4090520"/>
            <a:ext cx="1969431" cy="1194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Century Gothic" panose="020B0502020202020204" pitchFamily="34" charset="0"/>
              </a:rPr>
              <a:t>Posts Widget</a:t>
            </a:r>
          </a:p>
        </p:txBody>
      </p:sp>
    </p:spTree>
    <p:extLst>
      <p:ext uri="{BB962C8B-B14F-4D97-AF65-F5344CB8AC3E}">
        <p14:creationId xmlns:p14="http://schemas.microsoft.com/office/powerpoint/2010/main" val="160854914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B382-1BA4-0028-20E5-B13437D910AB}"/>
              </a:ext>
            </a:extLst>
          </p:cNvPr>
          <p:cNvSpPr>
            <a:spLocks noGrp="1"/>
          </p:cNvSpPr>
          <p:nvPr>
            <p:ph type="title"/>
          </p:nvPr>
        </p:nvSpPr>
        <p:spPr>
          <a:xfrm>
            <a:off x="4241800" y="2766218"/>
            <a:ext cx="3708400" cy="1325563"/>
          </a:xfrm>
        </p:spPr>
        <p:txBody>
          <a:bodyPr/>
          <a:lstStyle/>
          <a:p>
            <a:pPr algn="ctr"/>
            <a:r>
              <a:rPr lang="en-US" dirty="0">
                <a:latin typeface="Century Gothic" panose="020B0502020202020204" pitchFamily="34" charset="0"/>
              </a:rPr>
              <a:t>Profile Page</a:t>
            </a:r>
          </a:p>
        </p:txBody>
      </p:sp>
    </p:spTree>
    <p:extLst>
      <p:ext uri="{BB962C8B-B14F-4D97-AF65-F5344CB8AC3E}">
        <p14:creationId xmlns:p14="http://schemas.microsoft.com/office/powerpoint/2010/main" val="3557647292"/>
      </p:ext>
    </p:extLst>
  </p:cSld>
  <p:clrMapOvr>
    <a:masterClrMapping/>
  </p:clrMapOvr>
  <mc:AlternateContent xmlns:mc="http://schemas.openxmlformats.org/markup-compatibility/2006" xmlns:p14="http://schemas.microsoft.com/office/powerpoint/2010/main">
    <mc:Choice Requires="p14">
      <p:transition spd="slow" p14:dur="800" advClick="0" advTm="200">
        <p14:flythrough dir="out"/>
      </p:transition>
    </mc:Choice>
    <mc:Fallback xmlns="">
      <p:transition spd="slow" advClick="0" advTm="2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C46194-30C2-ED40-64B5-374FB5FD92B1}"/>
              </a:ext>
            </a:extLst>
          </p:cNvPr>
          <p:cNvSpPr>
            <a:spLocks noGrp="1"/>
          </p:cNvSpPr>
          <p:nvPr>
            <p:ph type="title"/>
          </p:nvPr>
        </p:nvSpPr>
        <p:spPr>
          <a:xfrm>
            <a:off x="1112520" y="899478"/>
            <a:ext cx="6680200" cy="1325563"/>
          </a:xfrm>
        </p:spPr>
        <p:txBody>
          <a:bodyPr>
            <a:normAutofit/>
          </a:bodyPr>
          <a:lstStyle/>
          <a:p>
            <a:r>
              <a:rPr lang="en-US" dirty="0">
                <a:solidFill>
                  <a:srgbClr val="FFFFFF"/>
                </a:solidFill>
                <a:latin typeface="Century Gothic" panose="020B0502020202020204" pitchFamily="34" charset="0"/>
              </a:rPr>
              <a:t>Future Changes</a:t>
            </a:r>
          </a:p>
        </p:txBody>
      </p:sp>
      <p:sp>
        <p:nvSpPr>
          <p:cNvPr id="6" name="Content Placeholder 2">
            <a:extLst>
              <a:ext uri="{FF2B5EF4-FFF2-40B4-BE49-F238E27FC236}">
                <a16:creationId xmlns:a16="http://schemas.microsoft.com/office/drawing/2014/main" id="{3E858593-1D25-8AB3-1F53-493F682146A9}"/>
              </a:ext>
            </a:extLst>
          </p:cNvPr>
          <p:cNvSpPr>
            <a:spLocks noGrp="1"/>
          </p:cNvSpPr>
          <p:nvPr>
            <p:ph idx="1"/>
          </p:nvPr>
        </p:nvSpPr>
        <p:spPr>
          <a:xfrm>
            <a:off x="1262380" y="2225041"/>
            <a:ext cx="9667240" cy="3596639"/>
          </a:xfrm>
        </p:spPr>
        <p:txBody>
          <a:bodyPr>
            <a:normAutofit/>
          </a:bodyPr>
          <a:lstStyle/>
          <a:p>
            <a:pPr marL="0" indent="0">
              <a:buNone/>
            </a:pPr>
            <a:r>
              <a:rPr lang="en-US" sz="1800" dirty="0">
                <a:solidFill>
                  <a:srgbClr val="FFFFFF"/>
                </a:solidFill>
                <a:latin typeface="Century Gothic" panose="020B0502020202020204" pitchFamily="34" charset="0"/>
              </a:rPr>
              <a:t>Few new features need to be added to the webapp, namely :</a:t>
            </a:r>
            <a:br>
              <a:rPr lang="en-US" sz="1800" dirty="0">
                <a:solidFill>
                  <a:srgbClr val="FFFFFF"/>
                </a:solidFill>
                <a:latin typeface="Century Gothic" panose="020B0502020202020204" pitchFamily="34" charset="0"/>
              </a:rPr>
            </a:br>
            <a:endParaRPr lang="en-US" sz="1800" dirty="0">
              <a:solidFill>
                <a:srgbClr val="FFFFFF"/>
              </a:solidFill>
              <a:latin typeface="Century Gothic" panose="020B0502020202020204" pitchFamily="34" charset="0"/>
            </a:endParaRPr>
          </a:p>
          <a:p>
            <a:r>
              <a:rPr lang="en-US" sz="1800" dirty="0">
                <a:solidFill>
                  <a:srgbClr val="FFFFFF"/>
                </a:solidFill>
                <a:latin typeface="Century Gothic" panose="020B0502020202020204" pitchFamily="34" charset="0"/>
              </a:rPr>
              <a:t>Conversation page/menu: where all the community chats and private chats can be shown.</a:t>
            </a:r>
          </a:p>
          <a:p>
            <a:r>
              <a:rPr lang="en-US" sz="1800" dirty="0">
                <a:solidFill>
                  <a:srgbClr val="FFFFFF"/>
                </a:solidFill>
                <a:latin typeface="Century Gothic" panose="020B0502020202020204" pitchFamily="34" charset="0"/>
              </a:rPr>
              <a:t>Jobs Listing: A section which will be added to the sidebar where one can scroll and add job listings on the webapp.</a:t>
            </a:r>
          </a:p>
          <a:p>
            <a:r>
              <a:rPr lang="en-US" sz="1800" dirty="0">
                <a:solidFill>
                  <a:srgbClr val="FFFFFF"/>
                </a:solidFill>
                <a:latin typeface="Century Gothic" panose="020B0502020202020204" pitchFamily="34" charset="0"/>
              </a:rPr>
              <a:t>Community Page: The community page where people can post, open threads and reply to them.</a:t>
            </a:r>
          </a:p>
          <a:p>
            <a:r>
              <a:rPr lang="en-US" sz="1800" dirty="0">
                <a:solidFill>
                  <a:srgbClr val="FFFFFF"/>
                </a:solidFill>
                <a:latin typeface="Century Gothic" panose="020B0502020202020204" pitchFamily="34" charset="0"/>
              </a:rPr>
              <a:t>Company/Organization Page: Where all the information about a company can be found i.e., location, number of employees, job listings, etc.</a:t>
            </a:r>
          </a:p>
          <a:p>
            <a:endParaRPr lang="en-US" sz="1800" dirty="0">
              <a:solidFill>
                <a:srgbClr val="FFFFFF"/>
              </a:solidFill>
              <a:latin typeface="Century Gothic" panose="020B0502020202020204" pitchFamily="34" charset="0"/>
            </a:endParaRPr>
          </a:p>
        </p:txBody>
      </p:sp>
    </p:spTree>
    <p:extLst>
      <p:ext uri="{BB962C8B-B14F-4D97-AF65-F5344CB8AC3E}">
        <p14:creationId xmlns:p14="http://schemas.microsoft.com/office/powerpoint/2010/main" val="356100701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5F50B-F5BB-93DF-F19B-13D717431570}"/>
              </a:ext>
            </a:extLst>
          </p:cNvPr>
          <p:cNvSpPr>
            <a:spLocks noGrp="1"/>
          </p:cNvSpPr>
          <p:nvPr>
            <p:ph type="title"/>
          </p:nvPr>
        </p:nvSpPr>
        <p:spPr>
          <a:xfrm>
            <a:off x="838200" y="802005"/>
            <a:ext cx="10515600" cy="1325563"/>
          </a:xfrm>
        </p:spPr>
        <p:txBody>
          <a:bodyPr>
            <a:normAutofit/>
          </a:bodyPr>
          <a:lstStyle/>
          <a:p>
            <a:r>
              <a:rPr lang="en-US" sz="5400" dirty="0">
                <a:latin typeface="Century Gothic" panose="020B0502020202020204" pitchFamily="34" charset="0"/>
              </a:rPr>
              <a:t>Introduction</a:t>
            </a:r>
          </a:p>
        </p:txBody>
      </p:sp>
      <p:sp>
        <p:nvSpPr>
          <p:cNvPr id="3" name="Content Placeholder 2">
            <a:extLst>
              <a:ext uri="{FF2B5EF4-FFF2-40B4-BE49-F238E27FC236}">
                <a16:creationId xmlns:a16="http://schemas.microsoft.com/office/drawing/2014/main" id="{0B2BBBCF-B9FD-32EC-606D-503A870857C4}"/>
              </a:ext>
            </a:extLst>
          </p:cNvPr>
          <p:cNvSpPr>
            <a:spLocks noGrp="1"/>
          </p:cNvSpPr>
          <p:nvPr>
            <p:ph idx="1"/>
          </p:nvPr>
        </p:nvSpPr>
        <p:spPr>
          <a:xfrm>
            <a:off x="838200" y="2127568"/>
            <a:ext cx="10515600" cy="3695192"/>
          </a:xfrm>
        </p:spPr>
        <p:txBody>
          <a:bodyPr>
            <a:normAutofit/>
          </a:bodyPr>
          <a:lstStyle/>
          <a:p>
            <a:r>
              <a:rPr lang="en-US" sz="2200" dirty="0">
                <a:latin typeface="Century Gothic" panose="020B0502020202020204" pitchFamily="34" charset="0"/>
              </a:rPr>
              <a:t>Devspace is a social media platform for developers to join communities and grow together. The platform provides features such as user registration and login, profile creation, community creation, discussion forum and learning resources. </a:t>
            </a:r>
          </a:p>
          <a:p>
            <a:r>
              <a:rPr lang="en-US" sz="2200" dirty="0">
                <a:latin typeface="Century Gothic" panose="020B0502020202020204" pitchFamily="34" charset="0"/>
              </a:rPr>
              <a:t>Devspace is built using the MERN stack (MongoDB, Express, React, Node.js) and provides a user-friendly interface and intuitive design. </a:t>
            </a:r>
          </a:p>
          <a:p>
            <a:r>
              <a:rPr lang="en-US" sz="2200" dirty="0">
                <a:latin typeface="Century Gothic" panose="020B0502020202020204" pitchFamily="34" charset="0"/>
              </a:rPr>
              <a:t>The platform aims to make it easier for developers to network with other professionals, collaborate on projects, find new opportunities, and share knowledge. By creating a space for developers to connect, learn, and grow, Devspace is a valuable resource for developers of all levels.</a:t>
            </a:r>
          </a:p>
        </p:txBody>
      </p:sp>
    </p:spTree>
    <p:extLst>
      <p:ext uri="{BB962C8B-B14F-4D97-AF65-F5344CB8AC3E}">
        <p14:creationId xmlns:p14="http://schemas.microsoft.com/office/powerpoint/2010/main" val="236121330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B382-1BA4-0028-20E5-B13437D910AB}"/>
              </a:ext>
            </a:extLst>
          </p:cNvPr>
          <p:cNvSpPr>
            <a:spLocks noGrp="1"/>
          </p:cNvSpPr>
          <p:nvPr>
            <p:ph type="title"/>
          </p:nvPr>
        </p:nvSpPr>
        <p:spPr>
          <a:xfrm>
            <a:off x="2207224" y="2766218"/>
            <a:ext cx="7777551" cy="1325563"/>
          </a:xfrm>
        </p:spPr>
        <p:txBody>
          <a:bodyPr/>
          <a:lstStyle/>
          <a:p>
            <a:pPr algn="ctr"/>
            <a:r>
              <a:rPr lang="en-US" dirty="0">
                <a:latin typeface="Century Gothic" panose="020B0502020202020204" pitchFamily="34" charset="0"/>
              </a:rPr>
              <a:t>FRONT-END DEVELOPMENT</a:t>
            </a:r>
          </a:p>
        </p:txBody>
      </p:sp>
    </p:spTree>
    <p:extLst>
      <p:ext uri="{BB962C8B-B14F-4D97-AF65-F5344CB8AC3E}">
        <p14:creationId xmlns:p14="http://schemas.microsoft.com/office/powerpoint/2010/main" val="3002436790"/>
      </p:ext>
    </p:extLst>
  </p:cSld>
  <p:clrMapOvr>
    <a:masterClrMapping/>
  </p:clrMapOvr>
  <mc:AlternateContent xmlns:mc="http://schemas.openxmlformats.org/markup-compatibility/2006" xmlns:p14="http://schemas.microsoft.com/office/powerpoint/2010/main">
    <mc:Choice Requires="p14">
      <p:transition spd="slow" p14:dur="800" advClick="0" advTm="200">
        <p14:flythrough dir="out"/>
      </p:transition>
    </mc:Choice>
    <mc:Fallback xmlns="">
      <p:transition spd="slow" advClick="0" advTm="2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B382-1BA4-0028-20E5-B13437D910AB}"/>
              </a:ext>
            </a:extLst>
          </p:cNvPr>
          <p:cNvSpPr>
            <a:spLocks noGrp="1"/>
          </p:cNvSpPr>
          <p:nvPr>
            <p:ph type="title"/>
          </p:nvPr>
        </p:nvSpPr>
        <p:spPr>
          <a:xfrm>
            <a:off x="2435824" y="2766218"/>
            <a:ext cx="7320351" cy="1325563"/>
          </a:xfrm>
        </p:spPr>
        <p:txBody>
          <a:bodyPr/>
          <a:lstStyle/>
          <a:p>
            <a:pPr algn="ctr"/>
            <a:r>
              <a:rPr lang="en-US" dirty="0">
                <a:latin typeface="Century Gothic" panose="020B0502020202020204" pitchFamily="34" charset="0"/>
              </a:rPr>
              <a:t>BACK-END DEVELOPMENT</a:t>
            </a:r>
          </a:p>
        </p:txBody>
      </p:sp>
    </p:spTree>
    <p:extLst>
      <p:ext uri="{BB962C8B-B14F-4D97-AF65-F5344CB8AC3E}">
        <p14:creationId xmlns:p14="http://schemas.microsoft.com/office/powerpoint/2010/main" val="2615259654"/>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a:extLst>
              <a:ext uri="{FF2B5EF4-FFF2-40B4-BE49-F238E27FC236}">
                <a16:creationId xmlns:a16="http://schemas.microsoft.com/office/drawing/2014/main" id="{906EB412-5025-27C1-5E7B-A646425BF148}"/>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7111" r="-1" b="-1"/>
          <a:stretch/>
        </p:blipFill>
        <p:spPr bwMode="auto">
          <a:xfrm>
            <a:off x="2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4EFC0D7-8F4D-EEEF-D72B-16E38997330B}"/>
              </a:ext>
            </a:extLst>
          </p:cNvPr>
          <p:cNvSpPr>
            <a:spLocks noGrp="1"/>
          </p:cNvSpPr>
          <p:nvPr>
            <p:ph type="title"/>
          </p:nvPr>
        </p:nvSpPr>
        <p:spPr>
          <a:xfrm>
            <a:off x="838200" y="170339"/>
            <a:ext cx="10515600" cy="1325563"/>
          </a:xfrm>
        </p:spPr>
        <p:txBody>
          <a:bodyPr>
            <a:normAutofit/>
          </a:bodyPr>
          <a:lstStyle/>
          <a:p>
            <a:r>
              <a:rPr lang="en-US" dirty="0">
                <a:solidFill>
                  <a:srgbClr val="FFFFFF"/>
                </a:solidFill>
                <a:latin typeface="Century Gothic" panose="020B0502020202020204" pitchFamily="34" charset="0"/>
              </a:rPr>
              <a:t>Back-End</a:t>
            </a:r>
          </a:p>
        </p:txBody>
      </p:sp>
      <p:sp>
        <p:nvSpPr>
          <p:cNvPr id="3" name="Content Placeholder 2">
            <a:extLst>
              <a:ext uri="{FF2B5EF4-FFF2-40B4-BE49-F238E27FC236}">
                <a16:creationId xmlns:a16="http://schemas.microsoft.com/office/drawing/2014/main" id="{2616002E-3CB5-B1F4-779E-D0DA65DC698C}"/>
              </a:ext>
            </a:extLst>
          </p:cNvPr>
          <p:cNvSpPr>
            <a:spLocks noGrp="1"/>
          </p:cNvSpPr>
          <p:nvPr>
            <p:ph idx="1"/>
          </p:nvPr>
        </p:nvSpPr>
        <p:spPr>
          <a:xfrm>
            <a:off x="838199" y="1320801"/>
            <a:ext cx="10658383" cy="5069840"/>
          </a:xfrm>
        </p:spPr>
        <p:txBody>
          <a:bodyPr>
            <a:noAutofit/>
          </a:bodyPr>
          <a:lstStyle/>
          <a:p>
            <a:pPr marL="0" indent="0">
              <a:buNone/>
            </a:pPr>
            <a:r>
              <a:rPr lang="en-US" sz="1700" dirty="0">
                <a:solidFill>
                  <a:srgbClr val="FFFFFF"/>
                </a:solidFill>
                <a:latin typeface="Century Gothic" panose="020B0502020202020204" pitchFamily="34" charset="0"/>
              </a:rPr>
              <a:t>Modules used in backend development, database and authorization – </a:t>
            </a:r>
            <a:br>
              <a:rPr lang="en-US" sz="1700" dirty="0">
                <a:solidFill>
                  <a:srgbClr val="FFFFFF"/>
                </a:solidFill>
                <a:latin typeface="Century Gothic" panose="020B0502020202020204" pitchFamily="34" charset="0"/>
              </a:rPr>
            </a:br>
            <a:endParaRPr lang="en-US" sz="1700" dirty="0">
              <a:solidFill>
                <a:srgbClr val="FFFFFF"/>
              </a:solidFill>
              <a:latin typeface="Century Gothic" panose="020B0502020202020204" pitchFamily="34" charset="0"/>
            </a:endParaRPr>
          </a:p>
          <a:p>
            <a:r>
              <a:rPr lang="en-US" sz="1700" dirty="0">
                <a:solidFill>
                  <a:srgbClr val="FFFFFF"/>
                </a:solidFill>
                <a:latin typeface="Century Gothic" panose="020B0502020202020204" pitchFamily="34" charset="0"/>
              </a:rPr>
              <a:t>express: A popular Node.js web application framework that provides a set of features for building web applications and APIs.</a:t>
            </a:r>
          </a:p>
          <a:p>
            <a:r>
              <a:rPr lang="en-US" sz="1700" dirty="0">
                <a:solidFill>
                  <a:srgbClr val="FFFFFF"/>
                </a:solidFill>
                <a:latin typeface="Century Gothic" panose="020B0502020202020204" pitchFamily="34" charset="0"/>
              </a:rPr>
              <a:t>body-parser: A middleware that extracts the body of an incoming HTTP request and exposes it on req.body.</a:t>
            </a:r>
          </a:p>
          <a:p>
            <a:r>
              <a:rPr lang="en-US" sz="1700" dirty="0">
                <a:solidFill>
                  <a:srgbClr val="FFFFFF"/>
                </a:solidFill>
                <a:latin typeface="Century Gothic" panose="020B0502020202020204" pitchFamily="34" charset="0"/>
              </a:rPr>
              <a:t>bcrypt: A library used for password hashing and verification.</a:t>
            </a:r>
          </a:p>
          <a:p>
            <a:r>
              <a:rPr lang="en-US" sz="1700" dirty="0">
                <a:solidFill>
                  <a:srgbClr val="FFFFFF"/>
                </a:solidFill>
                <a:latin typeface="Century Gothic" panose="020B0502020202020204" pitchFamily="34" charset="0"/>
              </a:rPr>
              <a:t>cors: Cross-Origin Resource Sharing is a mechanism that allows resources on a web page to be requested from another domain outside the domain from which the resource originated.</a:t>
            </a:r>
          </a:p>
          <a:p>
            <a:r>
              <a:rPr lang="en-US" sz="1700" dirty="0">
                <a:solidFill>
                  <a:srgbClr val="FFFFFF"/>
                </a:solidFill>
                <a:latin typeface="Century Gothic" panose="020B0502020202020204" pitchFamily="34" charset="0"/>
              </a:rPr>
              <a:t>dotenv: A zero-dependency module that loads environment variables from a .env file into process.env.</a:t>
            </a:r>
          </a:p>
          <a:p>
            <a:r>
              <a:rPr lang="en-US" sz="1700" dirty="0">
                <a:solidFill>
                  <a:srgbClr val="FFFFFF"/>
                </a:solidFill>
                <a:latin typeface="Century Gothic" panose="020B0502020202020204" pitchFamily="34" charset="0"/>
              </a:rPr>
              <a:t>multer: A middleware for handling multipart/form-data, which is primarily used for uploading files.</a:t>
            </a:r>
          </a:p>
          <a:p>
            <a:r>
              <a:rPr lang="en-US" sz="1700" dirty="0">
                <a:solidFill>
                  <a:srgbClr val="FFFFFF"/>
                </a:solidFill>
                <a:latin typeface="Century Gothic" panose="020B0502020202020204" pitchFamily="34" charset="0"/>
              </a:rPr>
              <a:t>jsonwebtoken: A library for generating and verifying JSON Web Tokens (JWTs).</a:t>
            </a:r>
          </a:p>
          <a:p>
            <a:r>
              <a:rPr lang="en-US" sz="1700" dirty="0">
                <a:solidFill>
                  <a:srgbClr val="FFFFFF"/>
                </a:solidFill>
                <a:latin typeface="Century Gothic" panose="020B0502020202020204" pitchFamily="34" charset="0"/>
              </a:rPr>
              <a:t>mongoose: A popular Object Data Modeling (ODM) library for MongoDB that provides a higher-level API for querying and manipulating MongoDB documents.</a:t>
            </a:r>
          </a:p>
        </p:txBody>
      </p:sp>
    </p:spTree>
    <p:extLst>
      <p:ext uri="{BB962C8B-B14F-4D97-AF65-F5344CB8AC3E}">
        <p14:creationId xmlns:p14="http://schemas.microsoft.com/office/powerpoint/2010/main" val="3501680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C7CCC-722A-D586-FF6D-03568E14C16B}"/>
              </a:ext>
            </a:extLst>
          </p:cNvPr>
          <p:cNvSpPr>
            <a:spLocks noGrp="1"/>
          </p:cNvSpPr>
          <p:nvPr>
            <p:ph type="title"/>
          </p:nvPr>
        </p:nvSpPr>
        <p:spPr>
          <a:xfrm>
            <a:off x="394580" y="3047259"/>
            <a:ext cx="2637778" cy="763480"/>
          </a:xfrm>
        </p:spPr>
        <p:txBody>
          <a:bodyPr>
            <a:normAutofit fontScale="90000"/>
          </a:bodyPr>
          <a:lstStyle/>
          <a:p>
            <a:pPr algn="ctr"/>
            <a:r>
              <a:rPr lang="en-US" dirty="0">
                <a:latin typeface="Century Gothic" panose="020B0502020202020204" pitchFamily="34" charset="0"/>
              </a:rPr>
              <a:t>Schema </a:t>
            </a:r>
            <a:br>
              <a:rPr lang="en-US" dirty="0">
                <a:latin typeface="Century Gothic" panose="020B0502020202020204" pitchFamily="34" charset="0"/>
              </a:rPr>
            </a:br>
            <a:r>
              <a:rPr lang="en-US" dirty="0">
                <a:latin typeface="Century Gothic" panose="020B0502020202020204" pitchFamily="34" charset="0"/>
              </a:rPr>
              <a:t>Diagram</a:t>
            </a:r>
          </a:p>
        </p:txBody>
      </p:sp>
      <p:pic>
        <p:nvPicPr>
          <p:cNvPr id="5" name="Picture 4" descr="Diagram&#10;&#10;Description automatically generated">
            <a:extLst>
              <a:ext uri="{FF2B5EF4-FFF2-40B4-BE49-F238E27FC236}">
                <a16:creationId xmlns:a16="http://schemas.microsoft.com/office/drawing/2014/main" id="{A4C42AC4-F9FA-5D87-7D58-7F96AEF0A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593" y="465775"/>
            <a:ext cx="8010143" cy="5926449"/>
          </a:xfrm>
          <a:prstGeom prst="rect">
            <a:avLst/>
          </a:prstGeom>
        </p:spPr>
      </p:pic>
    </p:spTree>
    <p:extLst>
      <p:ext uri="{BB962C8B-B14F-4D97-AF65-F5344CB8AC3E}">
        <p14:creationId xmlns:p14="http://schemas.microsoft.com/office/powerpoint/2010/main" val="346326969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C7CCC-722A-D586-FF6D-03568E14C16B}"/>
              </a:ext>
            </a:extLst>
          </p:cNvPr>
          <p:cNvSpPr>
            <a:spLocks noGrp="1"/>
          </p:cNvSpPr>
          <p:nvPr>
            <p:ph type="title"/>
          </p:nvPr>
        </p:nvSpPr>
        <p:spPr>
          <a:xfrm>
            <a:off x="394580" y="2886345"/>
            <a:ext cx="2637778" cy="763480"/>
          </a:xfrm>
        </p:spPr>
        <p:txBody>
          <a:bodyPr>
            <a:normAutofit fontScale="90000"/>
          </a:bodyPr>
          <a:lstStyle/>
          <a:p>
            <a:pPr algn="ctr"/>
            <a:r>
              <a:rPr lang="en-US">
                <a:latin typeface="Century Gothic" panose="020B0502020202020204" pitchFamily="34" charset="0"/>
              </a:rPr>
              <a:t>Server</a:t>
            </a:r>
            <a:br>
              <a:rPr lang="en-US">
                <a:latin typeface="Century Gothic" panose="020B0502020202020204" pitchFamily="34" charset="0"/>
              </a:rPr>
            </a:br>
            <a:r>
              <a:rPr lang="en-US">
                <a:latin typeface="Century Gothic" panose="020B0502020202020204" pitchFamily="34" charset="0"/>
              </a:rPr>
              <a:t>Routes</a:t>
            </a:r>
            <a:endParaRPr lang="en-US" dirty="0">
              <a:latin typeface="Century Gothic" panose="020B0502020202020204" pitchFamily="34" charset="0"/>
            </a:endParaRPr>
          </a:p>
        </p:txBody>
      </p:sp>
      <p:sp>
        <p:nvSpPr>
          <p:cNvPr id="6" name="Title 1">
            <a:extLst>
              <a:ext uri="{FF2B5EF4-FFF2-40B4-BE49-F238E27FC236}">
                <a16:creationId xmlns:a16="http://schemas.microsoft.com/office/drawing/2014/main" id="{EB8908D4-7516-02F4-3D82-5CB33D6A6DDD}"/>
              </a:ext>
            </a:extLst>
          </p:cNvPr>
          <p:cNvSpPr txBox="1">
            <a:spLocks/>
          </p:cNvSpPr>
          <p:nvPr/>
        </p:nvSpPr>
        <p:spPr>
          <a:xfrm>
            <a:off x="3548746" y="836644"/>
            <a:ext cx="1340495" cy="5232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Century Gothic" panose="020B0502020202020204" pitchFamily="34" charset="0"/>
              </a:rPr>
              <a:t>/auth</a:t>
            </a:r>
            <a:endParaRPr lang="en-US" sz="3200" dirty="0">
              <a:latin typeface="Century Gothic" panose="020B0502020202020204" pitchFamily="34" charset="0"/>
            </a:endParaRPr>
          </a:p>
        </p:txBody>
      </p:sp>
      <p:sp>
        <p:nvSpPr>
          <p:cNvPr id="8" name="Title 1">
            <a:extLst>
              <a:ext uri="{FF2B5EF4-FFF2-40B4-BE49-F238E27FC236}">
                <a16:creationId xmlns:a16="http://schemas.microsoft.com/office/drawing/2014/main" id="{3CA0A750-A8FA-6083-0DBE-F38666C76AE6}"/>
              </a:ext>
            </a:extLst>
          </p:cNvPr>
          <p:cNvSpPr txBox="1">
            <a:spLocks/>
          </p:cNvSpPr>
          <p:nvPr/>
        </p:nvSpPr>
        <p:spPr>
          <a:xfrm>
            <a:off x="5787762" y="1096863"/>
            <a:ext cx="5651731" cy="88403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entury Gothic" panose="020B0502020202020204" pitchFamily="34" charset="0"/>
              </a:rPr>
              <a:t>/auth/login               [POST]</a:t>
            </a:r>
          </a:p>
        </p:txBody>
      </p:sp>
      <p:sp>
        <p:nvSpPr>
          <p:cNvPr id="9" name="Title 1">
            <a:extLst>
              <a:ext uri="{FF2B5EF4-FFF2-40B4-BE49-F238E27FC236}">
                <a16:creationId xmlns:a16="http://schemas.microsoft.com/office/drawing/2014/main" id="{DAD2A544-D82F-C9C8-500D-7B8C627E61EF}"/>
              </a:ext>
            </a:extLst>
          </p:cNvPr>
          <p:cNvSpPr txBox="1">
            <a:spLocks/>
          </p:cNvSpPr>
          <p:nvPr/>
        </p:nvSpPr>
        <p:spPr>
          <a:xfrm>
            <a:off x="5787762" y="258849"/>
            <a:ext cx="5912825" cy="9789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entury Gothic" panose="020B0502020202020204" pitchFamily="34" charset="0"/>
              </a:rPr>
              <a:t>/auth/register          [POST]</a:t>
            </a:r>
          </a:p>
        </p:txBody>
      </p:sp>
      <p:cxnSp>
        <p:nvCxnSpPr>
          <p:cNvPr id="19" name="Connector: Curved 18">
            <a:extLst>
              <a:ext uri="{FF2B5EF4-FFF2-40B4-BE49-F238E27FC236}">
                <a16:creationId xmlns:a16="http://schemas.microsoft.com/office/drawing/2014/main" id="{34CCC63D-D310-A247-D301-D0052B122E79}"/>
              </a:ext>
            </a:extLst>
          </p:cNvPr>
          <p:cNvCxnSpPr>
            <a:cxnSpLocks/>
            <a:stCxn id="2" idx="3"/>
            <a:endCxn id="6" idx="1"/>
          </p:cNvCxnSpPr>
          <p:nvPr/>
        </p:nvCxnSpPr>
        <p:spPr>
          <a:xfrm flipV="1">
            <a:off x="3032358" y="1098272"/>
            <a:ext cx="516388" cy="2169813"/>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91EDD0EB-7857-78B4-3BF1-99D91920B3E1}"/>
              </a:ext>
            </a:extLst>
          </p:cNvPr>
          <p:cNvCxnSpPr>
            <a:cxnSpLocks/>
            <a:stCxn id="6" idx="3"/>
            <a:endCxn id="9" idx="1"/>
          </p:cNvCxnSpPr>
          <p:nvPr/>
        </p:nvCxnSpPr>
        <p:spPr>
          <a:xfrm flipV="1">
            <a:off x="4889241" y="748335"/>
            <a:ext cx="898521" cy="349937"/>
          </a:xfrm>
          <a:prstGeom prst="curvedConnector3">
            <a:avLst>
              <a:gd name="adj1" fmla="val 5207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4D071285-7249-11C8-9D30-EA8E5BACB973}"/>
              </a:ext>
            </a:extLst>
          </p:cNvPr>
          <p:cNvCxnSpPr>
            <a:cxnSpLocks/>
            <a:stCxn id="6" idx="3"/>
            <a:endCxn id="8" idx="1"/>
          </p:cNvCxnSpPr>
          <p:nvPr/>
        </p:nvCxnSpPr>
        <p:spPr>
          <a:xfrm>
            <a:off x="4889241" y="1098272"/>
            <a:ext cx="898521" cy="440611"/>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9198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22" presetClass="entr" presetSubtype="8"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500"/>
                                        <p:tgtEl>
                                          <p:spTgt spid="26"/>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45B04E4A-7BE1-4571-DC6E-1DD6645F9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668214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73FBAC09-2661-06D7-9B05-5F9E0876D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58465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C7CCC-722A-D586-FF6D-03568E14C16B}"/>
              </a:ext>
            </a:extLst>
          </p:cNvPr>
          <p:cNvSpPr>
            <a:spLocks noGrp="1"/>
          </p:cNvSpPr>
          <p:nvPr>
            <p:ph type="title"/>
          </p:nvPr>
        </p:nvSpPr>
        <p:spPr>
          <a:xfrm>
            <a:off x="394580" y="2886345"/>
            <a:ext cx="2637778" cy="763480"/>
          </a:xfrm>
        </p:spPr>
        <p:txBody>
          <a:bodyPr>
            <a:normAutofit fontScale="90000"/>
          </a:bodyPr>
          <a:lstStyle/>
          <a:p>
            <a:pPr algn="ctr"/>
            <a:r>
              <a:rPr lang="en-US">
                <a:latin typeface="Century Gothic" panose="020B0502020202020204" pitchFamily="34" charset="0"/>
              </a:rPr>
              <a:t>Server</a:t>
            </a:r>
            <a:br>
              <a:rPr lang="en-US">
                <a:latin typeface="Century Gothic" panose="020B0502020202020204" pitchFamily="34" charset="0"/>
              </a:rPr>
            </a:br>
            <a:r>
              <a:rPr lang="en-US">
                <a:latin typeface="Century Gothic" panose="020B0502020202020204" pitchFamily="34" charset="0"/>
              </a:rPr>
              <a:t>Routes</a:t>
            </a:r>
            <a:endParaRPr lang="en-US" dirty="0">
              <a:latin typeface="Century Gothic" panose="020B0502020202020204" pitchFamily="34" charset="0"/>
            </a:endParaRPr>
          </a:p>
        </p:txBody>
      </p:sp>
      <p:sp>
        <p:nvSpPr>
          <p:cNvPr id="6" name="Title 1">
            <a:extLst>
              <a:ext uri="{FF2B5EF4-FFF2-40B4-BE49-F238E27FC236}">
                <a16:creationId xmlns:a16="http://schemas.microsoft.com/office/drawing/2014/main" id="{EB8908D4-7516-02F4-3D82-5CB33D6A6DDD}"/>
              </a:ext>
            </a:extLst>
          </p:cNvPr>
          <p:cNvSpPr txBox="1">
            <a:spLocks/>
          </p:cNvSpPr>
          <p:nvPr/>
        </p:nvSpPr>
        <p:spPr>
          <a:xfrm>
            <a:off x="3548746" y="836644"/>
            <a:ext cx="1340495" cy="5232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Century Gothic" panose="020B0502020202020204" pitchFamily="34" charset="0"/>
              </a:rPr>
              <a:t>/auth</a:t>
            </a:r>
            <a:endParaRPr lang="en-US" sz="3200" dirty="0">
              <a:latin typeface="Century Gothic" panose="020B0502020202020204" pitchFamily="34" charset="0"/>
            </a:endParaRPr>
          </a:p>
        </p:txBody>
      </p:sp>
      <p:sp>
        <p:nvSpPr>
          <p:cNvPr id="8" name="Title 1">
            <a:extLst>
              <a:ext uri="{FF2B5EF4-FFF2-40B4-BE49-F238E27FC236}">
                <a16:creationId xmlns:a16="http://schemas.microsoft.com/office/drawing/2014/main" id="{3CA0A750-A8FA-6083-0DBE-F38666C76AE6}"/>
              </a:ext>
            </a:extLst>
          </p:cNvPr>
          <p:cNvSpPr txBox="1">
            <a:spLocks/>
          </p:cNvSpPr>
          <p:nvPr/>
        </p:nvSpPr>
        <p:spPr>
          <a:xfrm>
            <a:off x="5787762" y="1096863"/>
            <a:ext cx="5651731" cy="88403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Century Gothic" panose="020B0502020202020204" pitchFamily="34" charset="0"/>
              </a:rPr>
              <a:t>/auth/login               [POST]</a:t>
            </a:r>
            <a:endParaRPr lang="en-US" sz="3200" dirty="0">
              <a:latin typeface="Century Gothic" panose="020B0502020202020204" pitchFamily="34" charset="0"/>
            </a:endParaRPr>
          </a:p>
        </p:txBody>
      </p:sp>
      <p:sp>
        <p:nvSpPr>
          <p:cNvPr id="9" name="Title 1">
            <a:extLst>
              <a:ext uri="{FF2B5EF4-FFF2-40B4-BE49-F238E27FC236}">
                <a16:creationId xmlns:a16="http://schemas.microsoft.com/office/drawing/2014/main" id="{DAD2A544-D82F-C9C8-500D-7B8C627E61EF}"/>
              </a:ext>
            </a:extLst>
          </p:cNvPr>
          <p:cNvSpPr txBox="1">
            <a:spLocks/>
          </p:cNvSpPr>
          <p:nvPr/>
        </p:nvSpPr>
        <p:spPr>
          <a:xfrm>
            <a:off x="5787762" y="258849"/>
            <a:ext cx="5912825" cy="9789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Century Gothic" panose="020B0502020202020204" pitchFamily="34" charset="0"/>
              </a:rPr>
              <a:t>/auth/register          [POST]</a:t>
            </a:r>
            <a:endParaRPr lang="en-US" sz="3200" dirty="0">
              <a:latin typeface="Century Gothic" panose="020B0502020202020204" pitchFamily="34" charset="0"/>
            </a:endParaRPr>
          </a:p>
        </p:txBody>
      </p:sp>
      <p:sp>
        <p:nvSpPr>
          <p:cNvPr id="10" name="Title 1">
            <a:extLst>
              <a:ext uri="{FF2B5EF4-FFF2-40B4-BE49-F238E27FC236}">
                <a16:creationId xmlns:a16="http://schemas.microsoft.com/office/drawing/2014/main" id="{9513B06A-EB6B-2F1E-2B86-6E1F8E4903DD}"/>
              </a:ext>
            </a:extLst>
          </p:cNvPr>
          <p:cNvSpPr txBox="1">
            <a:spLocks/>
          </p:cNvSpPr>
          <p:nvPr/>
        </p:nvSpPr>
        <p:spPr>
          <a:xfrm>
            <a:off x="3548746" y="2905744"/>
            <a:ext cx="1340495" cy="5232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entury Gothic" panose="020B0502020202020204" pitchFamily="34" charset="0"/>
              </a:rPr>
              <a:t>/users</a:t>
            </a:r>
          </a:p>
        </p:txBody>
      </p:sp>
      <p:sp>
        <p:nvSpPr>
          <p:cNvPr id="12" name="Title 1">
            <a:extLst>
              <a:ext uri="{FF2B5EF4-FFF2-40B4-BE49-F238E27FC236}">
                <a16:creationId xmlns:a16="http://schemas.microsoft.com/office/drawing/2014/main" id="{A63663FC-5ACB-BDAA-ADA4-F1AAB1745E72}"/>
              </a:ext>
            </a:extLst>
          </p:cNvPr>
          <p:cNvSpPr txBox="1">
            <a:spLocks/>
          </p:cNvSpPr>
          <p:nvPr/>
        </p:nvSpPr>
        <p:spPr>
          <a:xfrm>
            <a:off x="5787762" y="2044102"/>
            <a:ext cx="5421412" cy="88403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Century Gothic" panose="020B0502020202020204" pitchFamily="34" charset="0"/>
              </a:rPr>
              <a:t>/users/:id                    [GET]</a:t>
            </a:r>
            <a:endParaRPr lang="en-US" sz="3200" dirty="0">
              <a:latin typeface="Century Gothic" panose="020B0502020202020204" pitchFamily="34" charset="0"/>
            </a:endParaRPr>
          </a:p>
        </p:txBody>
      </p:sp>
      <p:sp>
        <p:nvSpPr>
          <p:cNvPr id="13" name="Title 1">
            <a:extLst>
              <a:ext uri="{FF2B5EF4-FFF2-40B4-BE49-F238E27FC236}">
                <a16:creationId xmlns:a16="http://schemas.microsoft.com/office/drawing/2014/main" id="{1FCB2D20-A9E6-5826-801A-FF84E5189777}"/>
              </a:ext>
            </a:extLst>
          </p:cNvPr>
          <p:cNvSpPr txBox="1">
            <a:spLocks/>
          </p:cNvSpPr>
          <p:nvPr/>
        </p:nvSpPr>
        <p:spPr>
          <a:xfrm>
            <a:off x="5787762" y="2784147"/>
            <a:ext cx="5257152" cy="88403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Century Gothic" panose="020B0502020202020204" pitchFamily="34" charset="0"/>
              </a:rPr>
              <a:t>/users/:id/friends       [GET]</a:t>
            </a:r>
            <a:endParaRPr lang="en-US" sz="3200" dirty="0">
              <a:latin typeface="Century Gothic" panose="020B0502020202020204" pitchFamily="34" charset="0"/>
            </a:endParaRPr>
          </a:p>
        </p:txBody>
      </p:sp>
      <p:sp>
        <p:nvSpPr>
          <p:cNvPr id="14" name="Title 1">
            <a:extLst>
              <a:ext uri="{FF2B5EF4-FFF2-40B4-BE49-F238E27FC236}">
                <a16:creationId xmlns:a16="http://schemas.microsoft.com/office/drawing/2014/main" id="{F9FDC678-AEE6-30FD-A57C-86E11F608AF2}"/>
              </a:ext>
            </a:extLst>
          </p:cNvPr>
          <p:cNvSpPr txBox="1">
            <a:spLocks/>
          </p:cNvSpPr>
          <p:nvPr/>
        </p:nvSpPr>
        <p:spPr>
          <a:xfrm>
            <a:off x="5787762" y="3478093"/>
            <a:ext cx="5738654" cy="88403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Century Gothic" panose="020B0502020202020204" pitchFamily="34" charset="0"/>
              </a:rPr>
              <a:t>/users/:id/:friendId  [PATCH]</a:t>
            </a:r>
            <a:endParaRPr lang="en-US" sz="3200" dirty="0">
              <a:latin typeface="Century Gothic" panose="020B0502020202020204" pitchFamily="34" charset="0"/>
            </a:endParaRPr>
          </a:p>
        </p:txBody>
      </p:sp>
      <p:cxnSp>
        <p:nvCxnSpPr>
          <p:cNvPr id="19" name="Connector: Curved 18">
            <a:extLst>
              <a:ext uri="{FF2B5EF4-FFF2-40B4-BE49-F238E27FC236}">
                <a16:creationId xmlns:a16="http://schemas.microsoft.com/office/drawing/2014/main" id="{34CCC63D-D310-A247-D301-D0052B122E79}"/>
              </a:ext>
            </a:extLst>
          </p:cNvPr>
          <p:cNvCxnSpPr>
            <a:cxnSpLocks/>
            <a:stCxn id="2" idx="3"/>
            <a:endCxn id="6" idx="1"/>
          </p:cNvCxnSpPr>
          <p:nvPr/>
        </p:nvCxnSpPr>
        <p:spPr>
          <a:xfrm flipV="1">
            <a:off x="3032358" y="1098272"/>
            <a:ext cx="516388" cy="2169813"/>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18F83A2C-4BFA-951A-6421-8CE93637DF81}"/>
              </a:ext>
            </a:extLst>
          </p:cNvPr>
          <p:cNvCxnSpPr>
            <a:cxnSpLocks/>
            <a:stCxn id="2" idx="3"/>
            <a:endCxn id="10" idx="1"/>
          </p:cNvCxnSpPr>
          <p:nvPr/>
        </p:nvCxnSpPr>
        <p:spPr>
          <a:xfrm flipV="1">
            <a:off x="3032358" y="3167372"/>
            <a:ext cx="516388" cy="100713"/>
          </a:xfrm>
          <a:prstGeom prst="curvedConnector3">
            <a:avLst>
              <a:gd name="adj1" fmla="val 1024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91EDD0EB-7857-78B4-3BF1-99D91920B3E1}"/>
              </a:ext>
            </a:extLst>
          </p:cNvPr>
          <p:cNvCxnSpPr>
            <a:cxnSpLocks/>
            <a:stCxn id="6" idx="3"/>
            <a:endCxn id="9" idx="1"/>
          </p:cNvCxnSpPr>
          <p:nvPr/>
        </p:nvCxnSpPr>
        <p:spPr>
          <a:xfrm flipV="1">
            <a:off x="4889241" y="748335"/>
            <a:ext cx="898521" cy="349937"/>
          </a:xfrm>
          <a:prstGeom prst="curvedConnector3">
            <a:avLst>
              <a:gd name="adj1" fmla="val 5207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15956D1C-4C31-0DCC-AC20-A084A030F0EB}"/>
              </a:ext>
            </a:extLst>
          </p:cNvPr>
          <p:cNvCxnSpPr>
            <a:cxnSpLocks/>
            <a:stCxn id="10" idx="3"/>
            <a:endCxn id="13" idx="1"/>
          </p:cNvCxnSpPr>
          <p:nvPr/>
        </p:nvCxnSpPr>
        <p:spPr>
          <a:xfrm>
            <a:off x="4889241" y="3167372"/>
            <a:ext cx="898521" cy="58795"/>
          </a:xfrm>
          <a:prstGeom prst="curvedConnector3">
            <a:avLst>
              <a:gd name="adj1" fmla="val 967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4D071285-7249-11C8-9D30-EA8E5BACB973}"/>
              </a:ext>
            </a:extLst>
          </p:cNvPr>
          <p:cNvCxnSpPr>
            <a:cxnSpLocks/>
            <a:stCxn id="6" idx="3"/>
            <a:endCxn id="8" idx="1"/>
          </p:cNvCxnSpPr>
          <p:nvPr/>
        </p:nvCxnSpPr>
        <p:spPr>
          <a:xfrm>
            <a:off x="4889241" y="1098272"/>
            <a:ext cx="898521" cy="440611"/>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D63784A0-4481-8095-C028-4ED49D9839E0}"/>
              </a:ext>
            </a:extLst>
          </p:cNvPr>
          <p:cNvCxnSpPr>
            <a:cxnSpLocks/>
            <a:stCxn id="10" idx="3"/>
            <a:endCxn id="12" idx="1"/>
          </p:cNvCxnSpPr>
          <p:nvPr/>
        </p:nvCxnSpPr>
        <p:spPr>
          <a:xfrm flipV="1">
            <a:off x="4889241" y="2486122"/>
            <a:ext cx="898521" cy="681250"/>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4ECF7590-1B70-E331-ABA2-7B02FFB341A0}"/>
              </a:ext>
            </a:extLst>
          </p:cNvPr>
          <p:cNvCxnSpPr>
            <a:cxnSpLocks/>
            <a:stCxn id="10" idx="3"/>
            <a:endCxn id="14" idx="1"/>
          </p:cNvCxnSpPr>
          <p:nvPr/>
        </p:nvCxnSpPr>
        <p:spPr>
          <a:xfrm>
            <a:off x="4889241" y="3167372"/>
            <a:ext cx="898521" cy="752741"/>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86706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par>
                                <p:cTn id="16" presetID="22" presetClass="entr" presetSubtype="8"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par>
                                <p:cTn id="19" presetID="22" presetClass="entr" presetSubtype="8"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left)">
                                      <p:cBhvr>
                                        <p:cTn id="21" dur="500"/>
                                        <p:tgtEl>
                                          <p:spTgt spid="45"/>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D8A8B5F6-99EA-1AEE-9CD6-EBFD9297C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3954A1D8-1C9A-E425-1FEA-FC4943A7FF4A}"/>
              </a:ext>
            </a:extLst>
          </p:cNvPr>
          <p:cNvPicPr>
            <a:picLocks noChangeAspect="1"/>
          </p:cNvPicPr>
          <p:nvPr/>
        </p:nvPicPr>
        <p:blipFill rotWithShape="1">
          <a:blip r:embed="rId3">
            <a:extLst>
              <a:ext uri="{28A0092B-C50C-407E-A947-70E740481C1C}">
                <a14:useLocalDpi xmlns:a14="http://schemas.microsoft.com/office/drawing/2010/main" val="0"/>
              </a:ext>
            </a:extLst>
          </a:blip>
          <a:srcRect l="2759" t="22223" r="54568" b="56475"/>
          <a:stretch/>
        </p:blipFill>
        <p:spPr>
          <a:xfrm>
            <a:off x="336330" y="3815256"/>
            <a:ext cx="5202621" cy="1460938"/>
          </a:xfrm>
          <a:prstGeom prst="rect">
            <a:avLst/>
          </a:prstGeom>
        </p:spPr>
      </p:pic>
    </p:spTree>
    <p:extLst>
      <p:ext uri="{BB962C8B-B14F-4D97-AF65-F5344CB8AC3E}">
        <p14:creationId xmlns:p14="http://schemas.microsoft.com/office/powerpoint/2010/main" val="17239683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with medium confidence">
            <a:extLst>
              <a:ext uri="{FF2B5EF4-FFF2-40B4-BE49-F238E27FC236}">
                <a16:creationId xmlns:a16="http://schemas.microsoft.com/office/drawing/2014/main" id="{3954A1D8-1C9A-E425-1FEA-FC4943A7FF4A}"/>
              </a:ext>
            </a:extLst>
          </p:cNvPr>
          <p:cNvPicPr>
            <a:picLocks noChangeAspect="1"/>
          </p:cNvPicPr>
          <p:nvPr/>
        </p:nvPicPr>
        <p:blipFill rotWithShape="1">
          <a:blip r:embed="rId2">
            <a:extLst>
              <a:ext uri="{28A0092B-C50C-407E-A947-70E740481C1C}">
                <a14:useLocalDpi xmlns:a14="http://schemas.microsoft.com/office/drawing/2010/main" val="0"/>
              </a:ext>
            </a:extLst>
          </a:blip>
          <a:srcRect l="2759" t="22223" r="54568" b="56475"/>
          <a:stretch/>
        </p:blipFill>
        <p:spPr>
          <a:xfrm>
            <a:off x="336330" y="3815256"/>
            <a:ext cx="5202621" cy="1460938"/>
          </a:xfrm>
          <a:prstGeom prst="rect">
            <a:avLst/>
          </a:prstGeom>
        </p:spPr>
      </p:pic>
      <p:pic>
        <p:nvPicPr>
          <p:cNvPr id="4" name="Picture 3" descr="A screenshot of a computer&#10;&#10;Description automatically generated with medium confidence">
            <a:extLst>
              <a:ext uri="{FF2B5EF4-FFF2-40B4-BE49-F238E27FC236}">
                <a16:creationId xmlns:a16="http://schemas.microsoft.com/office/drawing/2014/main" id="{C9A957C5-B9BE-E9A4-7C16-83E3851E9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399570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2">
            <a:extLst>
              <a:ext uri="{FF2B5EF4-FFF2-40B4-BE49-F238E27FC236}">
                <a16:creationId xmlns:a16="http://schemas.microsoft.com/office/drawing/2014/main" id="{99E115D7-68EB-4590-9BD1-A56D94144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53BF6D-2B8C-B4D6-D42F-7B5E13DE4944}"/>
              </a:ext>
            </a:extLst>
          </p:cNvPr>
          <p:cNvSpPr>
            <a:spLocks noGrp="1"/>
          </p:cNvSpPr>
          <p:nvPr>
            <p:ph type="title"/>
          </p:nvPr>
        </p:nvSpPr>
        <p:spPr>
          <a:xfrm>
            <a:off x="850655" y="449764"/>
            <a:ext cx="5524941" cy="978981"/>
          </a:xfrm>
        </p:spPr>
        <p:txBody>
          <a:bodyPr anchor="b">
            <a:normAutofit/>
          </a:bodyPr>
          <a:lstStyle/>
          <a:p>
            <a:r>
              <a:rPr lang="en-US" dirty="0">
                <a:latin typeface="Century Gothic" panose="020B0502020202020204" pitchFamily="34" charset="0"/>
              </a:rPr>
              <a:t>Technology Stack</a:t>
            </a:r>
          </a:p>
        </p:txBody>
      </p:sp>
      <p:sp>
        <p:nvSpPr>
          <p:cNvPr id="3" name="Content Placeholder 2">
            <a:extLst>
              <a:ext uri="{FF2B5EF4-FFF2-40B4-BE49-F238E27FC236}">
                <a16:creationId xmlns:a16="http://schemas.microsoft.com/office/drawing/2014/main" id="{AF0E6D4D-4A2D-C977-9EEF-AABFFE4A1ECB}"/>
              </a:ext>
            </a:extLst>
          </p:cNvPr>
          <p:cNvSpPr>
            <a:spLocks noGrp="1"/>
          </p:cNvSpPr>
          <p:nvPr>
            <p:ph idx="1"/>
          </p:nvPr>
        </p:nvSpPr>
        <p:spPr>
          <a:xfrm>
            <a:off x="670457" y="1694580"/>
            <a:ext cx="5705139" cy="4719537"/>
          </a:xfrm>
        </p:spPr>
        <p:txBody>
          <a:bodyPr>
            <a:normAutofit lnSpcReduction="10000"/>
          </a:bodyPr>
          <a:lstStyle/>
          <a:p>
            <a:pPr marL="0" indent="0">
              <a:buNone/>
            </a:pPr>
            <a:r>
              <a:rPr lang="en-US" sz="1800" dirty="0">
                <a:latin typeface="Century Gothic" panose="020B0502020202020204" pitchFamily="34" charset="0"/>
              </a:rPr>
              <a:t>The technology stack used for the development of the Devspace app is the MERN stack, which stands for MongoDB, Express, React, and Node.js. </a:t>
            </a:r>
            <a:br>
              <a:rPr lang="en-US" sz="1800" dirty="0">
                <a:latin typeface="Century Gothic" panose="020B0502020202020204" pitchFamily="34" charset="0"/>
              </a:rPr>
            </a:br>
            <a:endParaRPr lang="en-US" sz="1800" dirty="0">
              <a:latin typeface="Century Gothic" panose="020B0502020202020204" pitchFamily="34" charset="0"/>
            </a:endParaRPr>
          </a:p>
          <a:p>
            <a:r>
              <a:rPr lang="en-US" sz="1800" dirty="0">
                <a:latin typeface="Century Gothic" panose="020B0502020202020204" pitchFamily="34" charset="0"/>
              </a:rPr>
              <a:t>MongoDB: used as the database management system for the app. It is a NoSQL document-oriented database that stores data in JSON-like documents. </a:t>
            </a:r>
          </a:p>
          <a:p>
            <a:r>
              <a:rPr lang="en-US" sz="1800" dirty="0">
                <a:latin typeface="Century Gothic" panose="020B0502020202020204" pitchFamily="34" charset="0"/>
              </a:rPr>
              <a:t>Express: a web application framework for Node.js. It is used to create the backend of the app and handle HTTP requests from the client-side.</a:t>
            </a:r>
          </a:p>
          <a:p>
            <a:r>
              <a:rPr lang="en-US" sz="1800" dirty="0">
                <a:latin typeface="Century Gothic" panose="020B0502020202020204" pitchFamily="34" charset="0"/>
              </a:rPr>
              <a:t>React: a JavaScript library for building user interfaces. It is used to create the frontend of the app and provide a rich user experience. </a:t>
            </a:r>
          </a:p>
          <a:p>
            <a:r>
              <a:rPr lang="en-US" sz="1800" dirty="0">
                <a:latin typeface="Century Gothic" panose="020B0502020202020204" pitchFamily="34" charset="0"/>
              </a:rPr>
              <a:t>Node.js: a JavaScript runtime environment that allows developers to run JavaScript on the server-side. </a:t>
            </a:r>
          </a:p>
        </p:txBody>
      </p:sp>
      <p:pic>
        <p:nvPicPr>
          <p:cNvPr id="18" name="Picture 17">
            <a:extLst>
              <a:ext uri="{FF2B5EF4-FFF2-40B4-BE49-F238E27FC236}">
                <a16:creationId xmlns:a16="http://schemas.microsoft.com/office/drawing/2014/main" id="{628FA4F8-DDE0-C591-BA49-8E1C2AC96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5462" y="4025687"/>
            <a:ext cx="2311178" cy="2311178"/>
          </a:xfrm>
          <a:prstGeom prst="rect">
            <a:avLst/>
          </a:prstGeom>
        </p:spPr>
      </p:pic>
      <p:pic>
        <p:nvPicPr>
          <p:cNvPr id="12" name="Picture 11">
            <a:extLst>
              <a:ext uri="{FF2B5EF4-FFF2-40B4-BE49-F238E27FC236}">
                <a16:creationId xmlns:a16="http://schemas.microsoft.com/office/drawing/2014/main" id="{52C1A28B-86FB-992B-C859-1F9D3F209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6524" y="1558310"/>
            <a:ext cx="3604154" cy="1946242"/>
          </a:xfrm>
          <a:prstGeom prst="rect">
            <a:avLst/>
          </a:prstGeom>
        </p:spPr>
      </p:pic>
      <p:pic>
        <p:nvPicPr>
          <p:cNvPr id="16" name="Picture 15">
            <a:extLst>
              <a:ext uri="{FF2B5EF4-FFF2-40B4-BE49-F238E27FC236}">
                <a16:creationId xmlns:a16="http://schemas.microsoft.com/office/drawing/2014/main" id="{790F8684-9907-845B-234E-D864E0C18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9049" y="2881250"/>
            <a:ext cx="2692236" cy="2692236"/>
          </a:xfrm>
          <a:prstGeom prst="rect">
            <a:avLst/>
          </a:prstGeom>
        </p:spPr>
      </p:pic>
      <p:pic>
        <p:nvPicPr>
          <p:cNvPr id="6" name="Picture 5">
            <a:extLst>
              <a:ext uri="{FF2B5EF4-FFF2-40B4-BE49-F238E27FC236}">
                <a16:creationId xmlns:a16="http://schemas.microsoft.com/office/drawing/2014/main" id="{D9EE5455-5236-39D0-B070-C67069F2401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637022" y="376271"/>
            <a:ext cx="2419894" cy="2419894"/>
          </a:xfrm>
          <a:prstGeom prst="rect">
            <a:avLst/>
          </a:prstGeom>
        </p:spPr>
      </p:pic>
    </p:spTree>
    <p:extLst>
      <p:ext uri="{BB962C8B-B14F-4D97-AF65-F5344CB8AC3E}">
        <p14:creationId xmlns:p14="http://schemas.microsoft.com/office/powerpoint/2010/main" val="134610216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DAFB2B97-DC7A-E087-D139-3CBB64F13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47488030"/>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C7CCC-722A-D586-FF6D-03568E14C16B}"/>
              </a:ext>
            </a:extLst>
          </p:cNvPr>
          <p:cNvSpPr>
            <a:spLocks noGrp="1"/>
          </p:cNvSpPr>
          <p:nvPr>
            <p:ph type="title"/>
          </p:nvPr>
        </p:nvSpPr>
        <p:spPr>
          <a:xfrm>
            <a:off x="394580" y="2886345"/>
            <a:ext cx="2637778" cy="763480"/>
          </a:xfrm>
        </p:spPr>
        <p:txBody>
          <a:bodyPr>
            <a:normAutofit fontScale="90000"/>
          </a:bodyPr>
          <a:lstStyle/>
          <a:p>
            <a:pPr algn="ctr"/>
            <a:r>
              <a:rPr lang="en-US">
                <a:latin typeface="Century Gothic" panose="020B0502020202020204" pitchFamily="34" charset="0"/>
              </a:rPr>
              <a:t>Server</a:t>
            </a:r>
            <a:br>
              <a:rPr lang="en-US">
                <a:latin typeface="Century Gothic" panose="020B0502020202020204" pitchFamily="34" charset="0"/>
              </a:rPr>
            </a:br>
            <a:r>
              <a:rPr lang="en-US">
                <a:latin typeface="Century Gothic" panose="020B0502020202020204" pitchFamily="34" charset="0"/>
              </a:rPr>
              <a:t>Routes</a:t>
            </a:r>
            <a:endParaRPr lang="en-US" dirty="0">
              <a:latin typeface="Century Gothic" panose="020B0502020202020204" pitchFamily="34" charset="0"/>
            </a:endParaRPr>
          </a:p>
        </p:txBody>
      </p:sp>
      <p:sp>
        <p:nvSpPr>
          <p:cNvPr id="6" name="Title 1">
            <a:extLst>
              <a:ext uri="{FF2B5EF4-FFF2-40B4-BE49-F238E27FC236}">
                <a16:creationId xmlns:a16="http://schemas.microsoft.com/office/drawing/2014/main" id="{EB8908D4-7516-02F4-3D82-5CB33D6A6DDD}"/>
              </a:ext>
            </a:extLst>
          </p:cNvPr>
          <p:cNvSpPr txBox="1">
            <a:spLocks/>
          </p:cNvSpPr>
          <p:nvPr/>
        </p:nvSpPr>
        <p:spPr>
          <a:xfrm>
            <a:off x="3548746" y="836644"/>
            <a:ext cx="1340495" cy="5232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Century Gothic" panose="020B0502020202020204" pitchFamily="34" charset="0"/>
              </a:rPr>
              <a:t>/auth</a:t>
            </a:r>
            <a:endParaRPr lang="en-US" sz="3200" dirty="0">
              <a:latin typeface="Century Gothic" panose="020B0502020202020204" pitchFamily="34" charset="0"/>
            </a:endParaRPr>
          </a:p>
        </p:txBody>
      </p:sp>
      <p:sp>
        <p:nvSpPr>
          <p:cNvPr id="8" name="Title 1">
            <a:extLst>
              <a:ext uri="{FF2B5EF4-FFF2-40B4-BE49-F238E27FC236}">
                <a16:creationId xmlns:a16="http://schemas.microsoft.com/office/drawing/2014/main" id="{3CA0A750-A8FA-6083-0DBE-F38666C76AE6}"/>
              </a:ext>
            </a:extLst>
          </p:cNvPr>
          <p:cNvSpPr txBox="1">
            <a:spLocks/>
          </p:cNvSpPr>
          <p:nvPr/>
        </p:nvSpPr>
        <p:spPr>
          <a:xfrm>
            <a:off x="5787762" y="1096863"/>
            <a:ext cx="5651731" cy="88403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entury Gothic" panose="020B0502020202020204" pitchFamily="34" charset="0"/>
              </a:rPr>
              <a:t>/auth/login               [POST]</a:t>
            </a:r>
          </a:p>
        </p:txBody>
      </p:sp>
      <p:sp>
        <p:nvSpPr>
          <p:cNvPr id="9" name="Title 1">
            <a:extLst>
              <a:ext uri="{FF2B5EF4-FFF2-40B4-BE49-F238E27FC236}">
                <a16:creationId xmlns:a16="http://schemas.microsoft.com/office/drawing/2014/main" id="{DAD2A544-D82F-C9C8-500D-7B8C627E61EF}"/>
              </a:ext>
            </a:extLst>
          </p:cNvPr>
          <p:cNvSpPr txBox="1">
            <a:spLocks/>
          </p:cNvSpPr>
          <p:nvPr/>
        </p:nvSpPr>
        <p:spPr>
          <a:xfrm>
            <a:off x="5787762" y="258849"/>
            <a:ext cx="5912825" cy="9789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entury Gothic" panose="020B0502020202020204" pitchFamily="34" charset="0"/>
              </a:rPr>
              <a:t>/auth/register          [POST]</a:t>
            </a:r>
          </a:p>
        </p:txBody>
      </p:sp>
      <p:sp>
        <p:nvSpPr>
          <p:cNvPr id="10" name="Title 1">
            <a:extLst>
              <a:ext uri="{FF2B5EF4-FFF2-40B4-BE49-F238E27FC236}">
                <a16:creationId xmlns:a16="http://schemas.microsoft.com/office/drawing/2014/main" id="{9513B06A-EB6B-2F1E-2B86-6E1F8E4903DD}"/>
              </a:ext>
            </a:extLst>
          </p:cNvPr>
          <p:cNvSpPr txBox="1">
            <a:spLocks/>
          </p:cNvSpPr>
          <p:nvPr/>
        </p:nvSpPr>
        <p:spPr>
          <a:xfrm>
            <a:off x="3548746" y="2905744"/>
            <a:ext cx="1340495" cy="5232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Century Gothic" panose="020B0502020202020204" pitchFamily="34" charset="0"/>
              </a:rPr>
              <a:t>/users</a:t>
            </a:r>
            <a:endParaRPr lang="en-US" sz="3200" dirty="0">
              <a:latin typeface="Century Gothic" panose="020B0502020202020204" pitchFamily="34" charset="0"/>
            </a:endParaRPr>
          </a:p>
        </p:txBody>
      </p:sp>
      <p:sp>
        <p:nvSpPr>
          <p:cNvPr id="11" name="Title 1">
            <a:extLst>
              <a:ext uri="{FF2B5EF4-FFF2-40B4-BE49-F238E27FC236}">
                <a16:creationId xmlns:a16="http://schemas.microsoft.com/office/drawing/2014/main" id="{0DB14C8A-1DAE-A87D-D3DD-0F258BCA829B}"/>
              </a:ext>
            </a:extLst>
          </p:cNvPr>
          <p:cNvSpPr txBox="1">
            <a:spLocks/>
          </p:cNvSpPr>
          <p:nvPr/>
        </p:nvSpPr>
        <p:spPr>
          <a:xfrm>
            <a:off x="3548746" y="5236471"/>
            <a:ext cx="1443132" cy="5232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entury Gothic" panose="020B0502020202020204" pitchFamily="34" charset="0"/>
              </a:rPr>
              <a:t>/posts</a:t>
            </a:r>
          </a:p>
        </p:txBody>
      </p:sp>
      <p:sp>
        <p:nvSpPr>
          <p:cNvPr id="12" name="Title 1">
            <a:extLst>
              <a:ext uri="{FF2B5EF4-FFF2-40B4-BE49-F238E27FC236}">
                <a16:creationId xmlns:a16="http://schemas.microsoft.com/office/drawing/2014/main" id="{A63663FC-5ACB-BDAA-ADA4-F1AAB1745E72}"/>
              </a:ext>
            </a:extLst>
          </p:cNvPr>
          <p:cNvSpPr txBox="1">
            <a:spLocks/>
          </p:cNvSpPr>
          <p:nvPr/>
        </p:nvSpPr>
        <p:spPr>
          <a:xfrm>
            <a:off x="5787762" y="2044102"/>
            <a:ext cx="5421412" cy="88403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entury Gothic" panose="020B0502020202020204" pitchFamily="34" charset="0"/>
              </a:rPr>
              <a:t>/users/:id                    [GET]</a:t>
            </a:r>
          </a:p>
        </p:txBody>
      </p:sp>
      <p:sp>
        <p:nvSpPr>
          <p:cNvPr id="13" name="Title 1">
            <a:extLst>
              <a:ext uri="{FF2B5EF4-FFF2-40B4-BE49-F238E27FC236}">
                <a16:creationId xmlns:a16="http://schemas.microsoft.com/office/drawing/2014/main" id="{1FCB2D20-A9E6-5826-801A-FF84E5189777}"/>
              </a:ext>
            </a:extLst>
          </p:cNvPr>
          <p:cNvSpPr txBox="1">
            <a:spLocks/>
          </p:cNvSpPr>
          <p:nvPr/>
        </p:nvSpPr>
        <p:spPr>
          <a:xfrm>
            <a:off x="5787762" y="2784147"/>
            <a:ext cx="5257152" cy="88403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entury Gothic" panose="020B0502020202020204" pitchFamily="34" charset="0"/>
              </a:rPr>
              <a:t>/users/:id/friends       [GET]</a:t>
            </a:r>
          </a:p>
        </p:txBody>
      </p:sp>
      <p:sp>
        <p:nvSpPr>
          <p:cNvPr id="14" name="Title 1">
            <a:extLst>
              <a:ext uri="{FF2B5EF4-FFF2-40B4-BE49-F238E27FC236}">
                <a16:creationId xmlns:a16="http://schemas.microsoft.com/office/drawing/2014/main" id="{F9FDC678-AEE6-30FD-A57C-86E11F608AF2}"/>
              </a:ext>
            </a:extLst>
          </p:cNvPr>
          <p:cNvSpPr txBox="1">
            <a:spLocks/>
          </p:cNvSpPr>
          <p:nvPr/>
        </p:nvSpPr>
        <p:spPr>
          <a:xfrm>
            <a:off x="5787762" y="3478093"/>
            <a:ext cx="5738654" cy="88403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entury Gothic" panose="020B0502020202020204" pitchFamily="34" charset="0"/>
              </a:rPr>
              <a:t>/users/:id/:</a:t>
            </a:r>
            <a:r>
              <a:rPr lang="en-US" sz="3200" dirty="0" err="1">
                <a:latin typeface="Century Gothic" panose="020B0502020202020204" pitchFamily="34" charset="0"/>
              </a:rPr>
              <a:t>friendId</a:t>
            </a:r>
            <a:r>
              <a:rPr lang="en-US" sz="3200" dirty="0">
                <a:latin typeface="Century Gothic" panose="020B0502020202020204" pitchFamily="34" charset="0"/>
              </a:rPr>
              <a:t>  [PATCH]</a:t>
            </a:r>
          </a:p>
        </p:txBody>
      </p:sp>
      <p:sp>
        <p:nvSpPr>
          <p:cNvPr id="15" name="Title 1">
            <a:extLst>
              <a:ext uri="{FF2B5EF4-FFF2-40B4-BE49-F238E27FC236}">
                <a16:creationId xmlns:a16="http://schemas.microsoft.com/office/drawing/2014/main" id="{843A06E7-4D70-6101-1712-DD62AB11963F}"/>
              </a:ext>
            </a:extLst>
          </p:cNvPr>
          <p:cNvSpPr txBox="1">
            <a:spLocks/>
          </p:cNvSpPr>
          <p:nvPr/>
        </p:nvSpPr>
        <p:spPr>
          <a:xfrm>
            <a:off x="5787762" y="4470064"/>
            <a:ext cx="5290784" cy="88403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entury Gothic" panose="020B0502020202020204" pitchFamily="34" charset="0"/>
              </a:rPr>
              <a:t>/posts                          [GET]</a:t>
            </a:r>
          </a:p>
        </p:txBody>
      </p:sp>
      <p:sp>
        <p:nvSpPr>
          <p:cNvPr id="16" name="Title 1">
            <a:extLst>
              <a:ext uri="{FF2B5EF4-FFF2-40B4-BE49-F238E27FC236}">
                <a16:creationId xmlns:a16="http://schemas.microsoft.com/office/drawing/2014/main" id="{D3870C6C-B6B7-F589-83FC-90E08B827C80}"/>
              </a:ext>
            </a:extLst>
          </p:cNvPr>
          <p:cNvSpPr txBox="1">
            <a:spLocks/>
          </p:cNvSpPr>
          <p:nvPr/>
        </p:nvSpPr>
        <p:spPr>
          <a:xfrm>
            <a:off x="5787762" y="5072351"/>
            <a:ext cx="5421412" cy="88403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Century Gothic" panose="020B0502020202020204" pitchFamily="34" charset="0"/>
              </a:rPr>
              <a:t>/posts/:userId/posts   [GET] </a:t>
            </a:r>
            <a:endParaRPr lang="en-US" sz="3200" dirty="0">
              <a:latin typeface="Century Gothic" panose="020B0502020202020204" pitchFamily="34" charset="0"/>
            </a:endParaRPr>
          </a:p>
        </p:txBody>
      </p:sp>
      <p:sp>
        <p:nvSpPr>
          <p:cNvPr id="17" name="Title 1">
            <a:extLst>
              <a:ext uri="{FF2B5EF4-FFF2-40B4-BE49-F238E27FC236}">
                <a16:creationId xmlns:a16="http://schemas.microsoft.com/office/drawing/2014/main" id="{C1F9189C-5638-E02E-A2A8-022750784433}"/>
              </a:ext>
            </a:extLst>
          </p:cNvPr>
          <p:cNvSpPr txBox="1">
            <a:spLocks/>
          </p:cNvSpPr>
          <p:nvPr/>
        </p:nvSpPr>
        <p:spPr>
          <a:xfrm>
            <a:off x="5787762" y="5674638"/>
            <a:ext cx="5421412" cy="88403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entury Gothic" panose="020B0502020202020204" pitchFamily="34" charset="0"/>
              </a:rPr>
              <a:t>/users/:</a:t>
            </a:r>
            <a:r>
              <a:rPr lang="en-US" sz="3200" dirty="0" err="1">
                <a:latin typeface="Century Gothic" panose="020B0502020202020204" pitchFamily="34" charset="0"/>
              </a:rPr>
              <a:t>userId</a:t>
            </a:r>
            <a:r>
              <a:rPr lang="en-US" sz="3200" dirty="0">
                <a:latin typeface="Century Gothic" panose="020B0502020202020204" pitchFamily="34" charset="0"/>
              </a:rPr>
              <a:t>/:id     [PATCH]</a:t>
            </a:r>
          </a:p>
        </p:txBody>
      </p:sp>
      <p:cxnSp>
        <p:nvCxnSpPr>
          <p:cNvPr id="19" name="Connector: Curved 18">
            <a:extLst>
              <a:ext uri="{FF2B5EF4-FFF2-40B4-BE49-F238E27FC236}">
                <a16:creationId xmlns:a16="http://schemas.microsoft.com/office/drawing/2014/main" id="{34CCC63D-D310-A247-D301-D0052B122E79}"/>
              </a:ext>
            </a:extLst>
          </p:cNvPr>
          <p:cNvCxnSpPr>
            <a:cxnSpLocks/>
            <a:stCxn id="2" idx="3"/>
            <a:endCxn id="6" idx="1"/>
          </p:cNvCxnSpPr>
          <p:nvPr/>
        </p:nvCxnSpPr>
        <p:spPr>
          <a:xfrm flipV="1">
            <a:off x="3032358" y="1098272"/>
            <a:ext cx="516388" cy="2169813"/>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18F83A2C-4BFA-951A-6421-8CE93637DF81}"/>
              </a:ext>
            </a:extLst>
          </p:cNvPr>
          <p:cNvCxnSpPr>
            <a:cxnSpLocks/>
            <a:stCxn id="2" idx="3"/>
            <a:endCxn id="10" idx="1"/>
          </p:cNvCxnSpPr>
          <p:nvPr/>
        </p:nvCxnSpPr>
        <p:spPr>
          <a:xfrm flipV="1">
            <a:off x="3032358" y="3167372"/>
            <a:ext cx="516388" cy="100713"/>
          </a:xfrm>
          <a:prstGeom prst="curvedConnector3">
            <a:avLst>
              <a:gd name="adj1" fmla="val 1024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80FDBEE2-82CA-12B0-4D39-A69B647DE57E}"/>
              </a:ext>
            </a:extLst>
          </p:cNvPr>
          <p:cNvCxnSpPr>
            <a:cxnSpLocks/>
            <a:stCxn id="2" idx="3"/>
            <a:endCxn id="11" idx="1"/>
          </p:cNvCxnSpPr>
          <p:nvPr/>
        </p:nvCxnSpPr>
        <p:spPr>
          <a:xfrm>
            <a:off x="3032358" y="3268085"/>
            <a:ext cx="516388" cy="2230014"/>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91EDD0EB-7857-78B4-3BF1-99D91920B3E1}"/>
              </a:ext>
            </a:extLst>
          </p:cNvPr>
          <p:cNvCxnSpPr>
            <a:cxnSpLocks/>
            <a:stCxn id="6" idx="3"/>
            <a:endCxn id="9" idx="1"/>
          </p:cNvCxnSpPr>
          <p:nvPr/>
        </p:nvCxnSpPr>
        <p:spPr>
          <a:xfrm flipV="1">
            <a:off x="4889241" y="748335"/>
            <a:ext cx="898521" cy="349937"/>
          </a:xfrm>
          <a:prstGeom prst="curvedConnector3">
            <a:avLst>
              <a:gd name="adj1" fmla="val 5207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15956D1C-4C31-0DCC-AC20-A084A030F0EB}"/>
              </a:ext>
            </a:extLst>
          </p:cNvPr>
          <p:cNvCxnSpPr>
            <a:cxnSpLocks/>
            <a:stCxn id="10" idx="3"/>
            <a:endCxn id="13" idx="1"/>
          </p:cNvCxnSpPr>
          <p:nvPr/>
        </p:nvCxnSpPr>
        <p:spPr>
          <a:xfrm>
            <a:off x="4889241" y="3167372"/>
            <a:ext cx="898521" cy="58795"/>
          </a:xfrm>
          <a:prstGeom prst="curvedConnector3">
            <a:avLst>
              <a:gd name="adj1" fmla="val 967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4D071285-7249-11C8-9D30-EA8E5BACB973}"/>
              </a:ext>
            </a:extLst>
          </p:cNvPr>
          <p:cNvCxnSpPr>
            <a:cxnSpLocks/>
            <a:stCxn id="6" idx="3"/>
            <a:endCxn id="8" idx="1"/>
          </p:cNvCxnSpPr>
          <p:nvPr/>
        </p:nvCxnSpPr>
        <p:spPr>
          <a:xfrm>
            <a:off x="4889241" y="1098272"/>
            <a:ext cx="898521" cy="440611"/>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D63784A0-4481-8095-C028-4ED49D9839E0}"/>
              </a:ext>
            </a:extLst>
          </p:cNvPr>
          <p:cNvCxnSpPr>
            <a:cxnSpLocks/>
            <a:stCxn id="10" idx="3"/>
            <a:endCxn id="12" idx="1"/>
          </p:cNvCxnSpPr>
          <p:nvPr/>
        </p:nvCxnSpPr>
        <p:spPr>
          <a:xfrm flipV="1">
            <a:off x="4889241" y="2486122"/>
            <a:ext cx="898521" cy="681250"/>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4ECF7590-1B70-E331-ABA2-7B02FFB341A0}"/>
              </a:ext>
            </a:extLst>
          </p:cNvPr>
          <p:cNvCxnSpPr>
            <a:cxnSpLocks/>
            <a:stCxn id="10" idx="3"/>
            <a:endCxn id="14" idx="1"/>
          </p:cNvCxnSpPr>
          <p:nvPr/>
        </p:nvCxnSpPr>
        <p:spPr>
          <a:xfrm>
            <a:off x="4889241" y="3167372"/>
            <a:ext cx="898521" cy="752741"/>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DCD07F07-D0E2-C35E-3294-0DFA107D48DC}"/>
              </a:ext>
            </a:extLst>
          </p:cNvPr>
          <p:cNvCxnSpPr>
            <a:cxnSpLocks/>
            <a:stCxn id="11" idx="3"/>
            <a:endCxn id="15" idx="1"/>
          </p:cNvCxnSpPr>
          <p:nvPr/>
        </p:nvCxnSpPr>
        <p:spPr>
          <a:xfrm flipV="1">
            <a:off x="4991878" y="4912084"/>
            <a:ext cx="795884" cy="586015"/>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066FD9DF-7234-9C52-2D0C-9CB0FBBBFB75}"/>
              </a:ext>
            </a:extLst>
          </p:cNvPr>
          <p:cNvCxnSpPr>
            <a:cxnSpLocks/>
            <a:stCxn id="11" idx="3"/>
            <a:endCxn id="16" idx="1"/>
          </p:cNvCxnSpPr>
          <p:nvPr/>
        </p:nvCxnSpPr>
        <p:spPr>
          <a:xfrm>
            <a:off x="4991878" y="5498099"/>
            <a:ext cx="795884" cy="16272"/>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F15B0F72-B3CA-D551-28F3-33C41FED1E24}"/>
              </a:ext>
            </a:extLst>
          </p:cNvPr>
          <p:cNvCxnSpPr>
            <a:cxnSpLocks/>
            <a:stCxn id="11" idx="3"/>
            <a:endCxn id="17" idx="1"/>
          </p:cNvCxnSpPr>
          <p:nvPr/>
        </p:nvCxnSpPr>
        <p:spPr>
          <a:xfrm>
            <a:off x="4991878" y="5498099"/>
            <a:ext cx="795884" cy="618559"/>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44024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par>
                                <p:cTn id="16" presetID="22" presetClass="entr" presetSubtype="8" fill="hold"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left)">
                                      <p:cBhvr>
                                        <p:cTn id="18" dur="500"/>
                                        <p:tgtEl>
                                          <p:spTgt spid="54"/>
                                        </p:tgtEl>
                                      </p:cBhvr>
                                    </p:animEffect>
                                  </p:childTnLst>
                                </p:cTn>
                              </p:par>
                              <p:par>
                                <p:cTn id="19" presetID="22" presetClass="entr" presetSubtype="8"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wipe(left)">
                                      <p:cBhvr>
                                        <p:cTn id="21" dur="500"/>
                                        <p:tgtEl>
                                          <p:spTgt spid="57"/>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BFA100B0-D0C1-2B88-A307-A959EA963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5154347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C90EA072-74BE-4198-56F9-DF9A010FB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99139355"/>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15C4F9FB-BFF4-E782-06D8-CB5E2556F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96458231"/>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C7CCC-722A-D586-FF6D-03568E14C16B}"/>
              </a:ext>
            </a:extLst>
          </p:cNvPr>
          <p:cNvSpPr>
            <a:spLocks noGrp="1"/>
          </p:cNvSpPr>
          <p:nvPr>
            <p:ph type="title"/>
          </p:nvPr>
        </p:nvSpPr>
        <p:spPr>
          <a:xfrm>
            <a:off x="394580" y="2886345"/>
            <a:ext cx="2637778" cy="763480"/>
          </a:xfrm>
        </p:spPr>
        <p:txBody>
          <a:bodyPr>
            <a:normAutofit fontScale="90000"/>
          </a:bodyPr>
          <a:lstStyle/>
          <a:p>
            <a:pPr algn="ctr"/>
            <a:r>
              <a:rPr lang="en-US">
                <a:latin typeface="Century Gothic" panose="020B0502020202020204" pitchFamily="34" charset="0"/>
              </a:rPr>
              <a:t>Server</a:t>
            </a:r>
            <a:br>
              <a:rPr lang="en-US">
                <a:latin typeface="Century Gothic" panose="020B0502020202020204" pitchFamily="34" charset="0"/>
              </a:rPr>
            </a:br>
            <a:r>
              <a:rPr lang="en-US">
                <a:latin typeface="Century Gothic" panose="020B0502020202020204" pitchFamily="34" charset="0"/>
              </a:rPr>
              <a:t>Routes</a:t>
            </a:r>
            <a:endParaRPr lang="en-US" dirty="0">
              <a:latin typeface="Century Gothic" panose="020B0502020202020204" pitchFamily="34" charset="0"/>
            </a:endParaRPr>
          </a:p>
        </p:txBody>
      </p:sp>
      <p:sp>
        <p:nvSpPr>
          <p:cNvPr id="6" name="Title 1">
            <a:extLst>
              <a:ext uri="{FF2B5EF4-FFF2-40B4-BE49-F238E27FC236}">
                <a16:creationId xmlns:a16="http://schemas.microsoft.com/office/drawing/2014/main" id="{EB8908D4-7516-02F4-3D82-5CB33D6A6DDD}"/>
              </a:ext>
            </a:extLst>
          </p:cNvPr>
          <p:cNvSpPr txBox="1">
            <a:spLocks/>
          </p:cNvSpPr>
          <p:nvPr/>
        </p:nvSpPr>
        <p:spPr>
          <a:xfrm>
            <a:off x="3548746" y="836644"/>
            <a:ext cx="1340495" cy="5232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Century Gothic" panose="020B0502020202020204" pitchFamily="34" charset="0"/>
              </a:rPr>
              <a:t>/auth</a:t>
            </a:r>
            <a:endParaRPr lang="en-US" sz="3200" dirty="0">
              <a:latin typeface="Century Gothic" panose="020B0502020202020204" pitchFamily="34" charset="0"/>
            </a:endParaRPr>
          </a:p>
        </p:txBody>
      </p:sp>
      <p:sp>
        <p:nvSpPr>
          <p:cNvPr id="8" name="Title 1">
            <a:extLst>
              <a:ext uri="{FF2B5EF4-FFF2-40B4-BE49-F238E27FC236}">
                <a16:creationId xmlns:a16="http://schemas.microsoft.com/office/drawing/2014/main" id="{3CA0A750-A8FA-6083-0DBE-F38666C76AE6}"/>
              </a:ext>
            </a:extLst>
          </p:cNvPr>
          <p:cNvSpPr txBox="1">
            <a:spLocks/>
          </p:cNvSpPr>
          <p:nvPr/>
        </p:nvSpPr>
        <p:spPr>
          <a:xfrm>
            <a:off x="5787762" y="1096863"/>
            <a:ext cx="5651731" cy="88403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entury Gothic" panose="020B0502020202020204" pitchFamily="34" charset="0"/>
              </a:rPr>
              <a:t>/auth/login               [POST]</a:t>
            </a:r>
          </a:p>
        </p:txBody>
      </p:sp>
      <p:sp>
        <p:nvSpPr>
          <p:cNvPr id="9" name="Title 1">
            <a:extLst>
              <a:ext uri="{FF2B5EF4-FFF2-40B4-BE49-F238E27FC236}">
                <a16:creationId xmlns:a16="http://schemas.microsoft.com/office/drawing/2014/main" id="{DAD2A544-D82F-C9C8-500D-7B8C627E61EF}"/>
              </a:ext>
            </a:extLst>
          </p:cNvPr>
          <p:cNvSpPr txBox="1">
            <a:spLocks/>
          </p:cNvSpPr>
          <p:nvPr/>
        </p:nvSpPr>
        <p:spPr>
          <a:xfrm>
            <a:off x="5787762" y="258849"/>
            <a:ext cx="5912825" cy="9789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entury Gothic" panose="020B0502020202020204" pitchFamily="34" charset="0"/>
              </a:rPr>
              <a:t>/auth/register          [POST]</a:t>
            </a:r>
          </a:p>
        </p:txBody>
      </p:sp>
      <p:sp>
        <p:nvSpPr>
          <p:cNvPr id="10" name="Title 1">
            <a:extLst>
              <a:ext uri="{FF2B5EF4-FFF2-40B4-BE49-F238E27FC236}">
                <a16:creationId xmlns:a16="http://schemas.microsoft.com/office/drawing/2014/main" id="{9513B06A-EB6B-2F1E-2B86-6E1F8E4903DD}"/>
              </a:ext>
            </a:extLst>
          </p:cNvPr>
          <p:cNvSpPr txBox="1">
            <a:spLocks/>
          </p:cNvSpPr>
          <p:nvPr/>
        </p:nvSpPr>
        <p:spPr>
          <a:xfrm>
            <a:off x="3548746" y="2905744"/>
            <a:ext cx="1340495" cy="5232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Century Gothic" panose="020B0502020202020204" pitchFamily="34" charset="0"/>
              </a:rPr>
              <a:t>/users</a:t>
            </a:r>
            <a:endParaRPr lang="en-US" sz="3200" dirty="0">
              <a:latin typeface="Century Gothic" panose="020B0502020202020204" pitchFamily="34" charset="0"/>
            </a:endParaRPr>
          </a:p>
        </p:txBody>
      </p:sp>
      <p:sp>
        <p:nvSpPr>
          <p:cNvPr id="11" name="Title 1">
            <a:extLst>
              <a:ext uri="{FF2B5EF4-FFF2-40B4-BE49-F238E27FC236}">
                <a16:creationId xmlns:a16="http://schemas.microsoft.com/office/drawing/2014/main" id="{0DB14C8A-1DAE-A87D-D3DD-0F258BCA829B}"/>
              </a:ext>
            </a:extLst>
          </p:cNvPr>
          <p:cNvSpPr txBox="1">
            <a:spLocks/>
          </p:cNvSpPr>
          <p:nvPr/>
        </p:nvSpPr>
        <p:spPr>
          <a:xfrm>
            <a:off x="3548746" y="5236471"/>
            <a:ext cx="1443132" cy="5232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entury Gothic" panose="020B0502020202020204" pitchFamily="34" charset="0"/>
              </a:rPr>
              <a:t>/posts</a:t>
            </a:r>
          </a:p>
        </p:txBody>
      </p:sp>
      <p:sp>
        <p:nvSpPr>
          <p:cNvPr id="12" name="Title 1">
            <a:extLst>
              <a:ext uri="{FF2B5EF4-FFF2-40B4-BE49-F238E27FC236}">
                <a16:creationId xmlns:a16="http://schemas.microsoft.com/office/drawing/2014/main" id="{A63663FC-5ACB-BDAA-ADA4-F1AAB1745E72}"/>
              </a:ext>
            </a:extLst>
          </p:cNvPr>
          <p:cNvSpPr txBox="1">
            <a:spLocks/>
          </p:cNvSpPr>
          <p:nvPr/>
        </p:nvSpPr>
        <p:spPr>
          <a:xfrm>
            <a:off x="5787762" y="2044102"/>
            <a:ext cx="5421412" cy="88403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entury Gothic" panose="020B0502020202020204" pitchFamily="34" charset="0"/>
              </a:rPr>
              <a:t>/users/:id                    [GET]</a:t>
            </a:r>
          </a:p>
        </p:txBody>
      </p:sp>
      <p:sp>
        <p:nvSpPr>
          <p:cNvPr id="13" name="Title 1">
            <a:extLst>
              <a:ext uri="{FF2B5EF4-FFF2-40B4-BE49-F238E27FC236}">
                <a16:creationId xmlns:a16="http://schemas.microsoft.com/office/drawing/2014/main" id="{1FCB2D20-A9E6-5826-801A-FF84E5189777}"/>
              </a:ext>
            </a:extLst>
          </p:cNvPr>
          <p:cNvSpPr txBox="1">
            <a:spLocks/>
          </p:cNvSpPr>
          <p:nvPr/>
        </p:nvSpPr>
        <p:spPr>
          <a:xfrm>
            <a:off x="5787762" y="2784147"/>
            <a:ext cx="5257152" cy="88403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entury Gothic" panose="020B0502020202020204" pitchFamily="34" charset="0"/>
              </a:rPr>
              <a:t>/users/:id/friends       [GET]</a:t>
            </a:r>
          </a:p>
        </p:txBody>
      </p:sp>
      <p:sp>
        <p:nvSpPr>
          <p:cNvPr id="14" name="Title 1">
            <a:extLst>
              <a:ext uri="{FF2B5EF4-FFF2-40B4-BE49-F238E27FC236}">
                <a16:creationId xmlns:a16="http://schemas.microsoft.com/office/drawing/2014/main" id="{F9FDC678-AEE6-30FD-A57C-86E11F608AF2}"/>
              </a:ext>
            </a:extLst>
          </p:cNvPr>
          <p:cNvSpPr txBox="1">
            <a:spLocks/>
          </p:cNvSpPr>
          <p:nvPr/>
        </p:nvSpPr>
        <p:spPr>
          <a:xfrm>
            <a:off x="5787762" y="3478093"/>
            <a:ext cx="5738654" cy="88403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entury Gothic" panose="020B0502020202020204" pitchFamily="34" charset="0"/>
              </a:rPr>
              <a:t>/users/:id/:</a:t>
            </a:r>
            <a:r>
              <a:rPr lang="en-US" sz="3200" dirty="0" err="1">
                <a:latin typeface="Century Gothic" panose="020B0502020202020204" pitchFamily="34" charset="0"/>
              </a:rPr>
              <a:t>friendId</a:t>
            </a:r>
            <a:r>
              <a:rPr lang="en-US" sz="3200" dirty="0">
                <a:latin typeface="Century Gothic" panose="020B0502020202020204" pitchFamily="34" charset="0"/>
              </a:rPr>
              <a:t>  [PATCH]</a:t>
            </a:r>
          </a:p>
        </p:txBody>
      </p:sp>
      <p:sp>
        <p:nvSpPr>
          <p:cNvPr id="15" name="Title 1">
            <a:extLst>
              <a:ext uri="{FF2B5EF4-FFF2-40B4-BE49-F238E27FC236}">
                <a16:creationId xmlns:a16="http://schemas.microsoft.com/office/drawing/2014/main" id="{843A06E7-4D70-6101-1712-DD62AB11963F}"/>
              </a:ext>
            </a:extLst>
          </p:cNvPr>
          <p:cNvSpPr txBox="1">
            <a:spLocks/>
          </p:cNvSpPr>
          <p:nvPr/>
        </p:nvSpPr>
        <p:spPr>
          <a:xfrm>
            <a:off x="5787762" y="4470064"/>
            <a:ext cx="5290784" cy="88403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entury Gothic" panose="020B0502020202020204" pitchFamily="34" charset="0"/>
              </a:rPr>
              <a:t>/posts                          [GET]</a:t>
            </a:r>
          </a:p>
        </p:txBody>
      </p:sp>
      <p:sp>
        <p:nvSpPr>
          <p:cNvPr id="16" name="Title 1">
            <a:extLst>
              <a:ext uri="{FF2B5EF4-FFF2-40B4-BE49-F238E27FC236}">
                <a16:creationId xmlns:a16="http://schemas.microsoft.com/office/drawing/2014/main" id="{D3870C6C-B6B7-F589-83FC-90E08B827C80}"/>
              </a:ext>
            </a:extLst>
          </p:cNvPr>
          <p:cNvSpPr txBox="1">
            <a:spLocks/>
          </p:cNvSpPr>
          <p:nvPr/>
        </p:nvSpPr>
        <p:spPr>
          <a:xfrm>
            <a:off x="5787762" y="5072351"/>
            <a:ext cx="5421412" cy="88403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Century Gothic" panose="020B0502020202020204" pitchFamily="34" charset="0"/>
              </a:rPr>
              <a:t>/posts/:userId/posts   [GET] </a:t>
            </a:r>
            <a:endParaRPr lang="en-US" sz="3200" dirty="0">
              <a:latin typeface="Century Gothic" panose="020B0502020202020204" pitchFamily="34" charset="0"/>
            </a:endParaRPr>
          </a:p>
        </p:txBody>
      </p:sp>
      <p:sp>
        <p:nvSpPr>
          <p:cNvPr id="17" name="Title 1">
            <a:extLst>
              <a:ext uri="{FF2B5EF4-FFF2-40B4-BE49-F238E27FC236}">
                <a16:creationId xmlns:a16="http://schemas.microsoft.com/office/drawing/2014/main" id="{C1F9189C-5638-E02E-A2A8-022750784433}"/>
              </a:ext>
            </a:extLst>
          </p:cNvPr>
          <p:cNvSpPr txBox="1">
            <a:spLocks/>
          </p:cNvSpPr>
          <p:nvPr/>
        </p:nvSpPr>
        <p:spPr>
          <a:xfrm>
            <a:off x="5787762" y="5674638"/>
            <a:ext cx="5421412" cy="88403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entury Gothic" panose="020B0502020202020204" pitchFamily="34" charset="0"/>
              </a:rPr>
              <a:t>/users/:</a:t>
            </a:r>
            <a:r>
              <a:rPr lang="en-US" sz="3200" dirty="0" err="1">
                <a:latin typeface="Century Gothic" panose="020B0502020202020204" pitchFamily="34" charset="0"/>
              </a:rPr>
              <a:t>userId</a:t>
            </a:r>
            <a:r>
              <a:rPr lang="en-US" sz="3200" dirty="0">
                <a:latin typeface="Century Gothic" panose="020B0502020202020204" pitchFamily="34" charset="0"/>
              </a:rPr>
              <a:t>/:id     [PATCH]</a:t>
            </a:r>
          </a:p>
        </p:txBody>
      </p:sp>
      <p:cxnSp>
        <p:nvCxnSpPr>
          <p:cNvPr id="19" name="Connector: Curved 18">
            <a:extLst>
              <a:ext uri="{FF2B5EF4-FFF2-40B4-BE49-F238E27FC236}">
                <a16:creationId xmlns:a16="http://schemas.microsoft.com/office/drawing/2014/main" id="{34CCC63D-D310-A247-D301-D0052B122E79}"/>
              </a:ext>
            </a:extLst>
          </p:cNvPr>
          <p:cNvCxnSpPr>
            <a:cxnSpLocks/>
            <a:stCxn id="2" idx="3"/>
            <a:endCxn id="6" idx="1"/>
          </p:cNvCxnSpPr>
          <p:nvPr/>
        </p:nvCxnSpPr>
        <p:spPr>
          <a:xfrm flipV="1">
            <a:off x="3032358" y="1098272"/>
            <a:ext cx="516388" cy="2169813"/>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18F83A2C-4BFA-951A-6421-8CE93637DF81}"/>
              </a:ext>
            </a:extLst>
          </p:cNvPr>
          <p:cNvCxnSpPr>
            <a:cxnSpLocks/>
            <a:stCxn id="2" idx="3"/>
            <a:endCxn id="10" idx="1"/>
          </p:cNvCxnSpPr>
          <p:nvPr/>
        </p:nvCxnSpPr>
        <p:spPr>
          <a:xfrm flipV="1">
            <a:off x="3032358" y="3167372"/>
            <a:ext cx="516388" cy="100713"/>
          </a:xfrm>
          <a:prstGeom prst="curvedConnector3">
            <a:avLst>
              <a:gd name="adj1" fmla="val 1024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80FDBEE2-82CA-12B0-4D39-A69B647DE57E}"/>
              </a:ext>
            </a:extLst>
          </p:cNvPr>
          <p:cNvCxnSpPr>
            <a:cxnSpLocks/>
            <a:stCxn id="2" idx="3"/>
            <a:endCxn id="11" idx="1"/>
          </p:cNvCxnSpPr>
          <p:nvPr/>
        </p:nvCxnSpPr>
        <p:spPr>
          <a:xfrm>
            <a:off x="3032358" y="3268085"/>
            <a:ext cx="516388" cy="2230014"/>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91EDD0EB-7857-78B4-3BF1-99D91920B3E1}"/>
              </a:ext>
            </a:extLst>
          </p:cNvPr>
          <p:cNvCxnSpPr>
            <a:cxnSpLocks/>
            <a:stCxn id="6" idx="3"/>
            <a:endCxn id="9" idx="1"/>
          </p:cNvCxnSpPr>
          <p:nvPr/>
        </p:nvCxnSpPr>
        <p:spPr>
          <a:xfrm flipV="1">
            <a:off x="4889241" y="748335"/>
            <a:ext cx="898521" cy="349937"/>
          </a:xfrm>
          <a:prstGeom prst="curvedConnector3">
            <a:avLst>
              <a:gd name="adj1" fmla="val 5207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15956D1C-4C31-0DCC-AC20-A084A030F0EB}"/>
              </a:ext>
            </a:extLst>
          </p:cNvPr>
          <p:cNvCxnSpPr>
            <a:cxnSpLocks/>
            <a:stCxn id="10" idx="3"/>
            <a:endCxn id="13" idx="1"/>
          </p:cNvCxnSpPr>
          <p:nvPr/>
        </p:nvCxnSpPr>
        <p:spPr>
          <a:xfrm>
            <a:off x="4889241" y="3167372"/>
            <a:ext cx="898521" cy="58795"/>
          </a:xfrm>
          <a:prstGeom prst="curvedConnector3">
            <a:avLst>
              <a:gd name="adj1" fmla="val 967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4D071285-7249-11C8-9D30-EA8E5BACB973}"/>
              </a:ext>
            </a:extLst>
          </p:cNvPr>
          <p:cNvCxnSpPr>
            <a:cxnSpLocks/>
            <a:stCxn id="6" idx="3"/>
            <a:endCxn id="8" idx="1"/>
          </p:cNvCxnSpPr>
          <p:nvPr/>
        </p:nvCxnSpPr>
        <p:spPr>
          <a:xfrm>
            <a:off x="4889241" y="1098272"/>
            <a:ext cx="898521" cy="440611"/>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D63784A0-4481-8095-C028-4ED49D9839E0}"/>
              </a:ext>
            </a:extLst>
          </p:cNvPr>
          <p:cNvCxnSpPr>
            <a:cxnSpLocks/>
            <a:stCxn id="10" idx="3"/>
            <a:endCxn id="12" idx="1"/>
          </p:cNvCxnSpPr>
          <p:nvPr/>
        </p:nvCxnSpPr>
        <p:spPr>
          <a:xfrm flipV="1">
            <a:off x="4889241" y="2486122"/>
            <a:ext cx="898521" cy="681250"/>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4ECF7590-1B70-E331-ABA2-7B02FFB341A0}"/>
              </a:ext>
            </a:extLst>
          </p:cNvPr>
          <p:cNvCxnSpPr>
            <a:cxnSpLocks/>
            <a:stCxn id="10" idx="3"/>
            <a:endCxn id="14" idx="1"/>
          </p:cNvCxnSpPr>
          <p:nvPr/>
        </p:nvCxnSpPr>
        <p:spPr>
          <a:xfrm>
            <a:off x="4889241" y="3167372"/>
            <a:ext cx="898521" cy="752741"/>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DCD07F07-D0E2-C35E-3294-0DFA107D48DC}"/>
              </a:ext>
            </a:extLst>
          </p:cNvPr>
          <p:cNvCxnSpPr>
            <a:cxnSpLocks/>
            <a:stCxn id="11" idx="3"/>
            <a:endCxn id="15" idx="1"/>
          </p:cNvCxnSpPr>
          <p:nvPr/>
        </p:nvCxnSpPr>
        <p:spPr>
          <a:xfrm flipV="1">
            <a:off x="4991878" y="4912084"/>
            <a:ext cx="795884" cy="586015"/>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066FD9DF-7234-9C52-2D0C-9CB0FBBBFB75}"/>
              </a:ext>
            </a:extLst>
          </p:cNvPr>
          <p:cNvCxnSpPr>
            <a:cxnSpLocks/>
            <a:stCxn id="11" idx="3"/>
            <a:endCxn id="16" idx="1"/>
          </p:cNvCxnSpPr>
          <p:nvPr/>
        </p:nvCxnSpPr>
        <p:spPr>
          <a:xfrm>
            <a:off x="4991878" y="5498099"/>
            <a:ext cx="795884" cy="16272"/>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F15B0F72-B3CA-D551-28F3-33C41FED1E24}"/>
              </a:ext>
            </a:extLst>
          </p:cNvPr>
          <p:cNvCxnSpPr>
            <a:cxnSpLocks/>
            <a:stCxn id="11" idx="3"/>
            <a:endCxn id="17" idx="1"/>
          </p:cNvCxnSpPr>
          <p:nvPr/>
        </p:nvCxnSpPr>
        <p:spPr>
          <a:xfrm>
            <a:off x="4991878" y="5498099"/>
            <a:ext cx="795884" cy="618559"/>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12382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C46194-30C2-ED40-64B5-374FB5FD92B1}"/>
              </a:ext>
            </a:extLst>
          </p:cNvPr>
          <p:cNvSpPr>
            <a:spLocks noGrp="1"/>
          </p:cNvSpPr>
          <p:nvPr>
            <p:ph type="title"/>
          </p:nvPr>
        </p:nvSpPr>
        <p:spPr>
          <a:xfrm>
            <a:off x="1112520" y="899478"/>
            <a:ext cx="6680200" cy="1325563"/>
          </a:xfrm>
        </p:spPr>
        <p:txBody>
          <a:bodyPr>
            <a:normAutofit/>
          </a:bodyPr>
          <a:lstStyle/>
          <a:p>
            <a:r>
              <a:rPr lang="en-US" dirty="0">
                <a:solidFill>
                  <a:srgbClr val="FFFFFF"/>
                </a:solidFill>
                <a:latin typeface="Century Gothic" panose="020B0502020202020204" pitchFamily="34" charset="0"/>
              </a:rPr>
              <a:t>Future Changes</a:t>
            </a:r>
          </a:p>
        </p:txBody>
      </p:sp>
      <p:sp>
        <p:nvSpPr>
          <p:cNvPr id="6" name="Content Placeholder 2">
            <a:extLst>
              <a:ext uri="{FF2B5EF4-FFF2-40B4-BE49-F238E27FC236}">
                <a16:creationId xmlns:a16="http://schemas.microsoft.com/office/drawing/2014/main" id="{3E858593-1D25-8AB3-1F53-493F682146A9}"/>
              </a:ext>
            </a:extLst>
          </p:cNvPr>
          <p:cNvSpPr>
            <a:spLocks noGrp="1"/>
          </p:cNvSpPr>
          <p:nvPr>
            <p:ph idx="1"/>
          </p:nvPr>
        </p:nvSpPr>
        <p:spPr>
          <a:xfrm>
            <a:off x="1262380" y="2225041"/>
            <a:ext cx="9667240" cy="3596639"/>
          </a:xfrm>
        </p:spPr>
        <p:txBody>
          <a:bodyPr>
            <a:normAutofit/>
          </a:bodyPr>
          <a:lstStyle/>
          <a:p>
            <a:pPr marL="0" indent="0">
              <a:buNone/>
            </a:pPr>
            <a:r>
              <a:rPr lang="en-US" sz="1800" dirty="0">
                <a:solidFill>
                  <a:srgbClr val="FFFFFF"/>
                </a:solidFill>
                <a:latin typeface="Century Gothic" panose="020B0502020202020204" pitchFamily="34" charset="0"/>
              </a:rPr>
              <a:t>Few new features need to be added to the webapp, namely :</a:t>
            </a:r>
            <a:br>
              <a:rPr lang="en-US" sz="1800" dirty="0">
                <a:solidFill>
                  <a:srgbClr val="FFFFFF"/>
                </a:solidFill>
                <a:latin typeface="Century Gothic" panose="020B0502020202020204" pitchFamily="34" charset="0"/>
              </a:rPr>
            </a:br>
            <a:endParaRPr lang="en-US" sz="1800" dirty="0">
              <a:solidFill>
                <a:srgbClr val="FFFFFF"/>
              </a:solidFill>
              <a:latin typeface="Century Gothic" panose="020B0502020202020204" pitchFamily="34" charset="0"/>
            </a:endParaRPr>
          </a:p>
          <a:p>
            <a:r>
              <a:rPr lang="en-US" sz="1800" dirty="0">
                <a:solidFill>
                  <a:srgbClr val="FFFFFF"/>
                </a:solidFill>
                <a:latin typeface="Century Gothic" panose="020B0502020202020204" pitchFamily="34" charset="0"/>
              </a:rPr>
              <a:t>Conversation: to configure and store chats in the app.</a:t>
            </a:r>
          </a:p>
          <a:p>
            <a:r>
              <a:rPr lang="en-US" sz="1800" dirty="0">
                <a:solidFill>
                  <a:srgbClr val="FFFFFF"/>
                </a:solidFill>
                <a:latin typeface="Century Gothic" panose="020B0502020202020204" pitchFamily="34" charset="0"/>
              </a:rPr>
              <a:t>Company/Organization Schema: to store company and employee details. </a:t>
            </a:r>
          </a:p>
          <a:p>
            <a:r>
              <a:rPr lang="en-US" sz="1800" dirty="0">
                <a:solidFill>
                  <a:srgbClr val="FFFFFF"/>
                </a:solidFill>
                <a:latin typeface="Century Gothic" panose="020B0502020202020204" pitchFamily="34" charset="0"/>
              </a:rPr>
              <a:t>Jobs Schema: to store Jobs and their details.</a:t>
            </a:r>
          </a:p>
          <a:p>
            <a:r>
              <a:rPr lang="en-US" sz="1800" dirty="0">
                <a:solidFill>
                  <a:srgbClr val="FFFFFF"/>
                </a:solidFill>
                <a:latin typeface="Century Gothic" panose="020B0502020202020204" pitchFamily="34" charset="0"/>
              </a:rPr>
              <a:t>Community Schema: to store details and member details.</a:t>
            </a:r>
          </a:p>
          <a:p>
            <a:r>
              <a:rPr lang="en-US" sz="1800" dirty="0">
                <a:solidFill>
                  <a:srgbClr val="FFFFFF"/>
                </a:solidFill>
                <a:latin typeface="Century Gothic" panose="020B0502020202020204" pitchFamily="34" charset="0"/>
              </a:rPr>
              <a:t>Community Posts Schema: to store community posts and threads.</a:t>
            </a:r>
          </a:p>
          <a:p>
            <a:r>
              <a:rPr lang="en-US" sz="1800" dirty="0">
                <a:solidFill>
                  <a:srgbClr val="FFFFFF"/>
                </a:solidFill>
                <a:latin typeface="Century Gothic" panose="020B0502020202020204" pitchFamily="34" charset="0"/>
              </a:rPr>
              <a:t>Routes: to get, post and patch community members, organization details and job applications.</a:t>
            </a:r>
          </a:p>
          <a:p>
            <a:endParaRPr lang="en-US" sz="1800" dirty="0">
              <a:solidFill>
                <a:srgbClr val="FFFFFF"/>
              </a:solidFill>
              <a:latin typeface="Century Gothic" panose="020B0502020202020204" pitchFamily="34" charset="0"/>
            </a:endParaRPr>
          </a:p>
        </p:txBody>
      </p:sp>
    </p:spTree>
    <p:extLst>
      <p:ext uri="{BB962C8B-B14F-4D97-AF65-F5344CB8AC3E}">
        <p14:creationId xmlns:p14="http://schemas.microsoft.com/office/powerpoint/2010/main" val="154413445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B382-1BA4-0028-20E5-B13437D910AB}"/>
              </a:ext>
            </a:extLst>
          </p:cNvPr>
          <p:cNvSpPr>
            <a:spLocks noGrp="1"/>
          </p:cNvSpPr>
          <p:nvPr>
            <p:ph type="title"/>
          </p:nvPr>
        </p:nvSpPr>
        <p:spPr>
          <a:xfrm>
            <a:off x="2207224" y="2766218"/>
            <a:ext cx="7777551" cy="1325563"/>
          </a:xfrm>
        </p:spPr>
        <p:txBody>
          <a:bodyPr/>
          <a:lstStyle/>
          <a:p>
            <a:pPr algn="ctr"/>
            <a:r>
              <a:rPr lang="en-US" dirty="0">
                <a:latin typeface="Century Gothic" panose="020B0502020202020204" pitchFamily="34" charset="0"/>
              </a:rPr>
              <a:t>FRONT-END DEVELOPMENT</a:t>
            </a:r>
          </a:p>
        </p:txBody>
      </p:sp>
    </p:spTree>
    <p:extLst>
      <p:ext uri="{BB962C8B-B14F-4D97-AF65-F5344CB8AC3E}">
        <p14:creationId xmlns:p14="http://schemas.microsoft.com/office/powerpoint/2010/main" val="409056230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5" name="Rectangle 308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0" name="Picture 8">
            <a:extLst>
              <a:ext uri="{FF2B5EF4-FFF2-40B4-BE49-F238E27FC236}">
                <a16:creationId xmlns:a16="http://schemas.microsoft.com/office/drawing/2014/main" id="{906EB412-5025-27C1-5E7B-A646425BF148}"/>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7111" r="-1" b="-1"/>
          <a:stretch/>
        </p:blipFill>
        <p:spPr bwMode="auto">
          <a:xfrm>
            <a:off x="20" y="2033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4EFC0D7-8F4D-EEEF-D72B-16E38997330B}"/>
              </a:ext>
            </a:extLst>
          </p:cNvPr>
          <p:cNvSpPr>
            <a:spLocks noGrp="1"/>
          </p:cNvSpPr>
          <p:nvPr>
            <p:ph type="title"/>
          </p:nvPr>
        </p:nvSpPr>
        <p:spPr>
          <a:xfrm>
            <a:off x="838200" y="20320"/>
            <a:ext cx="10515600" cy="1325563"/>
          </a:xfrm>
        </p:spPr>
        <p:txBody>
          <a:bodyPr>
            <a:normAutofit/>
          </a:bodyPr>
          <a:lstStyle/>
          <a:p>
            <a:r>
              <a:rPr lang="en-US" dirty="0">
                <a:solidFill>
                  <a:srgbClr val="FFFFFF"/>
                </a:solidFill>
                <a:latin typeface="Century Gothic" panose="020B0502020202020204" pitchFamily="34" charset="0"/>
              </a:rPr>
              <a:t>Front-End</a:t>
            </a:r>
          </a:p>
        </p:txBody>
      </p:sp>
      <p:sp>
        <p:nvSpPr>
          <p:cNvPr id="3" name="Content Placeholder 2">
            <a:extLst>
              <a:ext uri="{FF2B5EF4-FFF2-40B4-BE49-F238E27FC236}">
                <a16:creationId xmlns:a16="http://schemas.microsoft.com/office/drawing/2014/main" id="{2616002E-3CB5-B1F4-779E-D0DA65DC698C}"/>
              </a:ext>
            </a:extLst>
          </p:cNvPr>
          <p:cNvSpPr>
            <a:spLocks noGrp="1"/>
          </p:cNvSpPr>
          <p:nvPr>
            <p:ph idx="1"/>
          </p:nvPr>
        </p:nvSpPr>
        <p:spPr>
          <a:xfrm>
            <a:off x="838200" y="1117601"/>
            <a:ext cx="9915144" cy="5069840"/>
          </a:xfrm>
        </p:spPr>
        <p:txBody>
          <a:bodyPr>
            <a:normAutofit/>
          </a:bodyPr>
          <a:lstStyle/>
          <a:p>
            <a:pPr marL="0" indent="0">
              <a:buNone/>
            </a:pPr>
            <a:r>
              <a:rPr lang="en-US" sz="1800" dirty="0">
                <a:solidFill>
                  <a:srgbClr val="FFFFFF"/>
                </a:solidFill>
                <a:latin typeface="Century Gothic" panose="020B0502020202020204" pitchFamily="34" charset="0"/>
              </a:rPr>
              <a:t>Modules used in frontend design and development – </a:t>
            </a:r>
            <a:br>
              <a:rPr lang="en-US" sz="1800" dirty="0">
                <a:solidFill>
                  <a:srgbClr val="FFFFFF"/>
                </a:solidFill>
                <a:latin typeface="Century Gothic" panose="020B0502020202020204" pitchFamily="34" charset="0"/>
              </a:rPr>
            </a:br>
            <a:endParaRPr lang="en-US" sz="1800" dirty="0">
              <a:solidFill>
                <a:srgbClr val="FFFFFF"/>
              </a:solidFill>
              <a:latin typeface="Century Gothic" panose="020B0502020202020204" pitchFamily="34" charset="0"/>
            </a:endParaRPr>
          </a:p>
          <a:p>
            <a:r>
              <a:rPr lang="en-US" sz="1800" b="1" dirty="0">
                <a:solidFill>
                  <a:srgbClr val="FFFFFF"/>
                </a:solidFill>
                <a:latin typeface="Century Gothic" panose="020B0502020202020204" pitchFamily="34" charset="0"/>
              </a:rPr>
              <a:t>react-router-</a:t>
            </a:r>
            <a:r>
              <a:rPr lang="en-US" sz="1800" b="1" dirty="0" err="1">
                <a:solidFill>
                  <a:srgbClr val="FFFFFF"/>
                </a:solidFill>
                <a:latin typeface="Century Gothic" panose="020B0502020202020204" pitchFamily="34" charset="0"/>
              </a:rPr>
              <a:t>dom</a:t>
            </a:r>
            <a:r>
              <a:rPr lang="en-US" sz="1800" dirty="0">
                <a:solidFill>
                  <a:srgbClr val="FFFFFF"/>
                </a:solidFill>
                <a:latin typeface="Century Gothic" panose="020B0502020202020204" pitchFamily="34" charset="0"/>
              </a:rPr>
              <a:t>: React Router is used to handle routing in the app and provides a way to navigate between different pages and components.</a:t>
            </a:r>
          </a:p>
          <a:p>
            <a:r>
              <a:rPr lang="en-US" sz="1800" b="1" dirty="0" err="1">
                <a:solidFill>
                  <a:srgbClr val="FFFFFF"/>
                </a:solidFill>
                <a:latin typeface="Century Gothic" panose="020B0502020202020204" pitchFamily="34" charset="0"/>
              </a:rPr>
              <a:t>formik</a:t>
            </a:r>
            <a:r>
              <a:rPr lang="en-US" sz="1800" b="1" dirty="0">
                <a:solidFill>
                  <a:srgbClr val="FFFFFF"/>
                </a:solidFill>
                <a:latin typeface="Century Gothic" panose="020B0502020202020204" pitchFamily="34" charset="0"/>
              </a:rPr>
              <a:t> + yup</a:t>
            </a:r>
            <a:r>
              <a:rPr lang="en-US" sz="1800" dirty="0">
                <a:solidFill>
                  <a:srgbClr val="FFFFFF"/>
                </a:solidFill>
                <a:latin typeface="Century Gothic" panose="020B0502020202020204" pitchFamily="34" charset="0"/>
              </a:rPr>
              <a:t>: Formik is a library for building forms in React. It is used in combination with Yup, a validation library, to provide robust form validation and error handling.</a:t>
            </a:r>
          </a:p>
          <a:p>
            <a:r>
              <a:rPr lang="en-US" sz="1800" b="1" dirty="0">
                <a:solidFill>
                  <a:srgbClr val="FFFFFF"/>
                </a:solidFill>
                <a:latin typeface="Century Gothic" panose="020B0502020202020204" pitchFamily="34" charset="0"/>
              </a:rPr>
              <a:t>@reduxjs/toolkit</a:t>
            </a:r>
            <a:r>
              <a:rPr lang="en-US" sz="1800" dirty="0">
                <a:solidFill>
                  <a:srgbClr val="FFFFFF"/>
                </a:solidFill>
                <a:latin typeface="Century Gothic" panose="020B0502020202020204" pitchFamily="34" charset="0"/>
              </a:rPr>
              <a:t>: Redux Toolkit is used to manage the state of the app and provides a predictable way to update and manage the data in the app.</a:t>
            </a:r>
          </a:p>
          <a:p>
            <a:r>
              <a:rPr lang="en-US" sz="1800" b="1" dirty="0">
                <a:solidFill>
                  <a:srgbClr val="FFFFFF"/>
                </a:solidFill>
                <a:latin typeface="Century Gothic" panose="020B0502020202020204" pitchFamily="34" charset="0"/>
              </a:rPr>
              <a:t>redux-persist</a:t>
            </a:r>
            <a:r>
              <a:rPr lang="en-US" sz="1800" dirty="0">
                <a:solidFill>
                  <a:srgbClr val="FFFFFF"/>
                </a:solidFill>
                <a:latin typeface="Century Gothic" panose="020B0502020202020204" pitchFamily="34" charset="0"/>
              </a:rPr>
              <a:t>: Redux Persist is a library for persisting the Redux store to local storage. It is used to save the state of the app between sessions, providing a seamless user experience.</a:t>
            </a:r>
          </a:p>
          <a:p>
            <a:r>
              <a:rPr lang="en-US" sz="1800" b="1" dirty="0">
                <a:solidFill>
                  <a:srgbClr val="FFFFFF"/>
                </a:solidFill>
                <a:latin typeface="Century Gothic" panose="020B0502020202020204" pitchFamily="34" charset="0"/>
              </a:rPr>
              <a:t>react-</a:t>
            </a:r>
            <a:r>
              <a:rPr lang="en-US" sz="1800" b="1" dirty="0" err="1">
                <a:solidFill>
                  <a:srgbClr val="FFFFFF"/>
                </a:solidFill>
                <a:latin typeface="Century Gothic" panose="020B0502020202020204" pitchFamily="34" charset="0"/>
              </a:rPr>
              <a:t>dropzone</a:t>
            </a:r>
            <a:r>
              <a:rPr lang="en-US" sz="1800" dirty="0">
                <a:solidFill>
                  <a:srgbClr val="FFFFFF"/>
                </a:solidFill>
                <a:latin typeface="Century Gothic" panose="020B0502020202020204" pitchFamily="34" charset="0"/>
              </a:rPr>
              <a:t>: React Dropzone is a library for handling file uploads in React. It is used to enable users to upload images to the app, which are then stored and displayed in the user's profile or community pages.</a:t>
            </a:r>
          </a:p>
          <a:p>
            <a:r>
              <a:rPr lang="en-US" sz="1800" b="1" dirty="0">
                <a:solidFill>
                  <a:srgbClr val="FFFFFF"/>
                </a:solidFill>
                <a:latin typeface="Century Gothic" panose="020B0502020202020204" pitchFamily="34" charset="0"/>
              </a:rPr>
              <a:t>@mui/material</a:t>
            </a:r>
            <a:r>
              <a:rPr lang="en-US" sz="1800" dirty="0">
                <a:solidFill>
                  <a:srgbClr val="FFFFFF"/>
                </a:solidFill>
                <a:latin typeface="Century Gothic" panose="020B0502020202020204" pitchFamily="34" charset="0"/>
              </a:rPr>
              <a:t>: Material UI is a React UI framework that provides pre-built, customizable components for building modern web applications. It is used to create the visual design of the app, including buttons, forms, icons, and other UI elements.</a:t>
            </a:r>
          </a:p>
        </p:txBody>
      </p:sp>
    </p:spTree>
    <p:extLst>
      <p:ext uri="{BB962C8B-B14F-4D97-AF65-F5344CB8AC3E}">
        <p14:creationId xmlns:p14="http://schemas.microsoft.com/office/powerpoint/2010/main" val="184659151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B382-1BA4-0028-20E5-B13437D910AB}"/>
              </a:ext>
            </a:extLst>
          </p:cNvPr>
          <p:cNvSpPr>
            <a:spLocks noGrp="1"/>
          </p:cNvSpPr>
          <p:nvPr>
            <p:ph type="title"/>
          </p:nvPr>
        </p:nvSpPr>
        <p:spPr>
          <a:xfrm>
            <a:off x="4241800" y="2766218"/>
            <a:ext cx="3708400" cy="1325563"/>
          </a:xfrm>
        </p:spPr>
        <p:txBody>
          <a:bodyPr/>
          <a:lstStyle/>
          <a:p>
            <a:pPr algn="ctr"/>
            <a:r>
              <a:rPr lang="en-US" dirty="0">
                <a:latin typeface="Century Gothic" panose="020B0502020202020204" pitchFamily="34" charset="0"/>
              </a:rPr>
              <a:t>Login Page</a:t>
            </a:r>
          </a:p>
        </p:txBody>
      </p:sp>
    </p:spTree>
    <p:extLst>
      <p:ext uri="{BB962C8B-B14F-4D97-AF65-F5344CB8AC3E}">
        <p14:creationId xmlns:p14="http://schemas.microsoft.com/office/powerpoint/2010/main" val="218730364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with medium confidence">
            <a:extLst>
              <a:ext uri="{FF2B5EF4-FFF2-40B4-BE49-F238E27FC236}">
                <a16:creationId xmlns:a16="http://schemas.microsoft.com/office/drawing/2014/main" id="{D4C2D3ED-2A48-2453-FC39-B34BA8AEF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320" y="179089"/>
            <a:ext cx="11389360" cy="6406515"/>
          </a:xfrm>
          <a:prstGeom prst="rect">
            <a:avLst/>
          </a:prstGeom>
        </p:spPr>
      </p:pic>
      <p:sp>
        <p:nvSpPr>
          <p:cNvPr id="10" name="Rectangle 9">
            <a:extLst>
              <a:ext uri="{FF2B5EF4-FFF2-40B4-BE49-F238E27FC236}">
                <a16:creationId xmlns:a16="http://schemas.microsoft.com/office/drawing/2014/main" id="{9582B3D0-3033-E9B4-489D-AAACBC6EBC04}"/>
              </a:ext>
            </a:extLst>
          </p:cNvPr>
          <p:cNvSpPr/>
          <p:nvPr/>
        </p:nvSpPr>
        <p:spPr>
          <a:xfrm>
            <a:off x="3382392" y="4216893"/>
            <a:ext cx="2601158" cy="31071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3E07CD96-DD42-6329-4E7F-648CF4D98712}"/>
              </a:ext>
            </a:extLst>
          </p:cNvPr>
          <p:cNvCxnSpPr>
            <a:cxnSpLocks/>
            <a:stCxn id="10" idx="2"/>
          </p:cNvCxnSpPr>
          <p:nvPr/>
        </p:nvCxnSpPr>
        <p:spPr>
          <a:xfrm rot="16200000" flipH="1">
            <a:off x="7805691" y="1404892"/>
            <a:ext cx="1455938" cy="770137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F3688EC-EE83-3E56-5CC1-5FA575CBC1C2}"/>
              </a:ext>
            </a:extLst>
          </p:cNvPr>
          <p:cNvSpPr txBox="1"/>
          <p:nvPr/>
        </p:nvSpPr>
        <p:spPr>
          <a:xfrm>
            <a:off x="839757" y="1791477"/>
            <a:ext cx="2146040" cy="1754326"/>
          </a:xfrm>
          <a:prstGeom prst="rect">
            <a:avLst/>
          </a:prstGeom>
          <a:noFill/>
        </p:spPr>
        <p:txBody>
          <a:bodyPr wrap="square" rtlCol="0">
            <a:spAutoFit/>
          </a:bodyPr>
          <a:lstStyle/>
          <a:p>
            <a:r>
              <a:rPr lang="en-US" dirty="0">
                <a:latin typeface="Century Gothic" panose="020B0502020202020204" pitchFamily="34" charset="0"/>
              </a:rPr>
              <a:t>Form made using Formik and validation and error handling done through Yup module.</a:t>
            </a:r>
          </a:p>
        </p:txBody>
      </p:sp>
    </p:spTree>
    <p:extLst>
      <p:ext uri="{BB962C8B-B14F-4D97-AF65-F5344CB8AC3E}">
        <p14:creationId xmlns:p14="http://schemas.microsoft.com/office/powerpoint/2010/main" val="38066160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75A73FFB-CB5B-C109-7998-3323056E5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320" y="225741"/>
            <a:ext cx="11389360" cy="6406515"/>
          </a:xfrm>
          <a:prstGeom prst="rect">
            <a:avLst/>
          </a:prstGeom>
        </p:spPr>
      </p:pic>
      <p:cxnSp>
        <p:nvCxnSpPr>
          <p:cNvPr id="2" name="Connector: Elbow 1">
            <a:extLst>
              <a:ext uri="{FF2B5EF4-FFF2-40B4-BE49-F238E27FC236}">
                <a16:creationId xmlns:a16="http://schemas.microsoft.com/office/drawing/2014/main" id="{621322A7-FD9F-82DF-BB22-33E6981B9892}"/>
              </a:ext>
            </a:extLst>
          </p:cNvPr>
          <p:cNvCxnSpPr>
            <a:cxnSpLocks/>
          </p:cNvCxnSpPr>
          <p:nvPr/>
        </p:nvCxnSpPr>
        <p:spPr>
          <a:xfrm flipV="1">
            <a:off x="-149290" y="3303037"/>
            <a:ext cx="3107094" cy="268051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533346"/>
      </p:ext>
    </p:extLst>
  </p:cSld>
  <p:clrMapOvr>
    <a:masterClrMapping/>
  </p:clrMapOvr>
  <p:transition spd="slow">
    <p:push/>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688</TotalTime>
  <Words>1697</Words>
  <Application>Microsoft Office PowerPoint</Application>
  <PresentationFormat>Widescreen</PresentationFormat>
  <Paragraphs>174</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Century Gothic</vt:lpstr>
      <vt:lpstr>Office Theme</vt:lpstr>
      <vt:lpstr>DevSpace :  A Full Stack Social Media app for Developers</vt:lpstr>
      <vt:lpstr>CONTENTS</vt:lpstr>
      <vt:lpstr>Introduction</vt:lpstr>
      <vt:lpstr>Technology Stack</vt:lpstr>
      <vt:lpstr>FRONT-END DEVELOPMENT</vt:lpstr>
      <vt:lpstr>Front-End</vt:lpstr>
      <vt:lpstr>Login Page</vt:lpstr>
      <vt:lpstr>PowerPoint Presentation</vt:lpstr>
      <vt:lpstr>PowerPoint Presentation</vt:lpstr>
      <vt:lpstr>Login Page</vt:lpstr>
      <vt:lpstr>Home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 Page</vt:lpstr>
      <vt:lpstr>Profile Page</vt:lpstr>
      <vt:lpstr>User Widget</vt:lpstr>
      <vt:lpstr>Profile Page</vt:lpstr>
      <vt:lpstr>Future Changes</vt:lpstr>
      <vt:lpstr>FRONT-END DEVELOPMENT</vt:lpstr>
      <vt:lpstr>BACK-END DEVELOPMENT</vt:lpstr>
      <vt:lpstr>Back-End</vt:lpstr>
      <vt:lpstr>Schema  Diagram</vt:lpstr>
      <vt:lpstr>Server Routes</vt:lpstr>
      <vt:lpstr>PowerPoint Presentation</vt:lpstr>
      <vt:lpstr>PowerPoint Presentation</vt:lpstr>
      <vt:lpstr>Server Routes</vt:lpstr>
      <vt:lpstr>PowerPoint Presentation</vt:lpstr>
      <vt:lpstr>PowerPoint Presentation</vt:lpstr>
      <vt:lpstr>PowerPoint Presentation</vt:lpstr>
      <vt:lpstr>Server Routes</vt:lpstr>
      <vt:lpstr>PowerPoint Presentation</vt:lpstr>
      <vt:lpstr>PowerPoint Presentation</vt:lpstr>
      <vt:lpstr>PowerPoint Presentation</vt:lpstr>
      <vt:lpstr>Server Routes</vt:lpstr>
      <vt:lpstr>Future Changes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DevSpace :  A Full Stack Social Media app for Developers</dc:title>
  <dc:creator>Vimal Kunwar</dc:creator>
  <cp:lastModifiedBy>Vimal Kunwar</cp:lastModifiedBy>
  <cp:revision>24</cp:revision>
  <dcterms:created xsi:type="dcterms:W3CDTF">2023-04-18T13:27:22Z</dcterms:created>
  <dcterms:modified xsi:type="dcterms:W3CDTF">2023-04-28T18:09:37Z</dcterms:modified>
</cp:coreProperties>
</file>